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9"/>
  </p:notesMasterIdLst>
  <p:handoutMasterIdLst>
    <p:handoutMasterId r:id="rId30"/>
  </p:handoutMasterIdLst>
  <p:sldIdLst>
    <p:sldId id="256" r:id="rId2"/>
    <p:sldId id="257" r:id="rId3"/>
    <p:sldId id="268" r:id="rId4"/>
    <p:sldId id="258" r:id="rId5"/>
    <p:sldId id="260" r:id="rId6"/>
    <p:sldId id="261" r:id="rId7"/>
    <p:sldId id="269" r:id="rId8"/>
    <p:sldId id="279" r:id="rId9"/>
    <p:sldId id="259" r:id="rId10"/>
    <p:sldId id="262" r:id="rId11"/>
    <p:sldId id="280" r:id="rId12"/>
    <p:sldId id="281" r:id="rId13"/>
    <p:sldId id="270" r:id="rId14"/>
    <p:sldId id="271" r:id="rId15"/>
    <p:sldId id="264" r:id="rId16"/>
    <p:sldId id="273" r:id="rId17"/>
    <p:sldId id="274" r:id="rId18"/>
    <p:sldId id="265" r:id="rId19"/>
    <p:sldId id="275" r:id="rId20"/>
    <p:sldId id="283" r:id="rId21"/>
    <p:sldId id="278" r:id="rId22"/>
    <p:sldId id="284" r:id="rId23"/>
    <p:sldId id="266" r:id="rId24"/>
    <p:sldId id="272" r:id="rId25"/>
    <p:sldId id="285" r:id="rId26"/>
    <p:sldId id="286" r:id="rId27"/>
    <p:sldId id="287" r:id="rId28"/>
  </p:sldIdLst>
  <p:sldSz cx="12192000" cy="6858000"/>
  <p:notesSz cx="6807200" cy="99393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ACF4"/>
    <a:srgbClr val="BDD7EE"/>
    <a:srgbClr val="20211C"/>
    <a:srgbClr val="7030A0"/>
    <a:srgbClr val="00B050"/>
    <a:srgbClr val="3737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74" autoAdjust="0"/>
    <p:restoredTop sz="94660"/>
  </p:normalViewPr>
  <p:slideViewPr>
    <p:cSldViewPr snapToGrid="0">
      <p:cViewPr varScale="1">
        <p:scale>
          <a:sx n="75" d="100"/>
          <a:sy n="75" d="100"/>
        </p:scale>
        <p:origin x="63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6470BF-6B41-4CBD-A703-555085B36B6C}" type="datetimeFigureOut">
              <a:rPr lang="th-TH" smtClean="0"/>
              <a:t>24/08/63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E1592D-BDC9-4BC7-93A0-B659978CB90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907643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5C74EE-F930-4248-A8DB-77F1EEA24609}" type="datetimeFigureOut">
              <a:rPr lang="th-TH" smtClean="0"/>
              <a:t>24/08/63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1038" y="4783138"/>
            <a:ext cx="5445125" cy="39131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AC6E28-C00D-40DA-A182-38BC2D8AEE1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343166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AC6E28-C00D-40DA-A182-38BC2D8AEE19}" type="slidenum">
              <a:rPr lang="th-TH" smtClean="0"/>
              <a:t>21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392658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AC6E28-C00D-40DA-A182-38BC2D8AEE19}" type="slidenum">
              <a:rPr lang="th-TH" smtClean="0"/>
              <a:t>22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12483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D6FC6-4714-43DD-B0A7-D1825E9A1E2C}" type="datetimeFigureOut">
              <a:rPr lang="th-TH" smtClean="0"/>
              <a:t>24/08/63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EB745-4A03-4BD8-939A-74794D3AF3A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6693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D6FC6-4714-43DD-B0A7-D1825E9A1E2C}" type="datetimeFigureOut">
              <a:rPr lang="th-TH" smtClean="0"/>
              <a:t>24/08/63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EB745-4A03-4BD8-939A-74794D3AF3A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48175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D6FC6-4714-43DD-B0A7-D1825E9A1E2C}" type="datetimeFigureOut">
              <a:rPr lang="th-TH" smtClean="0"/>
              <a:t>24/08/63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EB745-4A03-4BD8-939A-74794D3AF3A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54092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D6FC6-4714-43DD-B0A7-D1825E9A1E2C}" type="datetimeFigureOut">
              <a:rPr lang="th-TH" smtClean="0"/>
              <a:t>24/08/63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EB745-4A03-4BD8-939A-74794D3AF3A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34779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D6FC6-4714-43DD-B0A7-D1825E9A1E2C}" type="datetimeFigureOut">
              <a:rPr lang="th-TH" smtClean="0"/>
              <a:t>24/08/63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EB745-4A03-4BD8-939A-74794D3AF3A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70383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D6FC6-4714-43DD-B0A7-D1825E9A1E2C}" type="datetimeFigureOut">
              <a:rPr lang="th-TH" smtClean="0"/>
              <a:t>24/08/63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EB745-4A03-4BD8-939A-74794D3AF3A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54206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D6FC6-4714-43DD-B0A7-D1825E9A1E2C}" type="datetimeFigureOut">
              <a:rPr lang="th-TH" smtClean="0"/>
              <a:t>24/08/63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EB745-4A03-4BD8-939A-74794D3AF3A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57620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D6FC6-4714-43DD-B0A7-D1825E9A1E2C}" type="datetimeFigureOut">
              <a:rPr lang="th-TH" smtClean="0"/>
              <a:t>24/08/63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EB745-4A03-4BD8-939A-74794D3AF3A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35560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D6FC6-4714-43DD-B0A7-D1825E9A1E2C}" type="datetimeFigureOut">
              <a:rPr lang="th-TH" smtClean="0"/>
              <a:t>24/08/63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EB745-4A03-4BD8-939A-74794D3AF3A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77976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D6FC6-4714-43DD-B0A7-D1825E9A1E2C}" type="datetimeFigureOut">
              <a:rPr lang="th-TH" smtClean="0"/>
              <a:t>24/08/63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EB745-4A03-4BD8-939A-74794D3AF3A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87332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D6FC6-4714-43DD-B0A7-D1825E9A1E2C}" type="datetimeFigureOut">
              <a:rPr lang="th-TH" smtClean="0"/>
              <a:t>24/08/63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EB745-4A03-4BD8-939A-74794D3AF3A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97258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AD6FC6-4714-43DD-B0A7-D1825E9A1E2C}" type="datetimeFigureOut">
              <a:rPr lang="th-TH" smtClean="0"/>
              <a:t>24/08/63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EEB745-4A03-4BD8-939A-74794D3AF3A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10267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รูปภาพ 9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16340"/>
            <a:ext cx="10311510" cy="6874340"/>
          </a:xfrm>
          <a:prstGeom prst="rect">
            <a:avLst/>
          </a:prstGeom>
        </p:spPr>
      </p:pic>
      <p:sp>
        <p:nvSpPr>
          <p:cNvPr id="9" name="สี่เหลี่ยมผืนผ้า 8"/>
          <p:cNvSpPr/>
          <p:nvPr/>
        </p:nvSpPr>
        <p:spPr>
          <a:xfrm>
            <a:off x="5704114" y="-16340"/>
            <a:ext cx="6487885" cy="6874340"/>
          </a:xfrm>
          <a:custGeom>
            <a:avLst/>
            <a:gdLst>
              <a:gd name="connsiteX0" fmla="*/ 0 w 5268687"/>
              <a:gd name="connsiteY0" fmla="*/ 0 h 6858000"/>
              <a:gd name="connsiteX1" fmla="*/ 5268687 w 5268687"/>
              <a:gd name="connsiteY1" fmla="*/ 0 h 6858000"/>
              <a:gd name="connsiteX2" fmla="*/ 5268687 w 5268687"/>
              <a:gd name="connsiteY2" fmla="*/ 6858000 h 6858000"/>
              <a:gd name="connsiteX3" fmla="*/ 0 w 5268687"/>
              <a:gd name="connsiteY3" fmla="*/ 6858000 h 6858000"/>
              <a:gd name="connsiteX4" fmla="*/ 0 w 5268687"/>
              <a:gd name="connsiteY4" fmla="*/ 0 h 6858000"/>
              <a:gd name="connsiteX0" fmla="*/ 2656114 w 7924801"/>
              <a:gd name="connsiteY0" fmla="*/ 0 h 6858000"/>
              <a:gd name="connsiteX1" fmla="*/ 7924801 w 7924801"/>
              <a:gd name="connsiteY1" fmla="*/ 0 h 6858000"/>
              <a:gd name="connsiteX2" fmla="*/ 7924801 w 7924801"/>
              <a:gd name="connsiteY2" fmla="*/ 6858000 h 6858000"/>
              <a:gd name="connsiteX3" fmla="*/ 0 w 7924801"/>
              <a:gd name="connsiteY3" fmla="*/ 6858000 h 6858000"/>
              <a:gd name="connsiteX4" fmla="*/ 2656114 w 7924801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24801" h="6858000">
                <a:moveTo>
                  <a:pt x="2656114" y="0"/>
                </a:moveTo>
                <a:lnTo>
                  <a:pt x="7924801" y="0"/>
                </a:lnTo>
                <a:lnTo>
                  <a:pt x="7924801" y="6858000"/>
                </a:lnTo>
                <a:lnTo>
                  <a:pt x="0" y="6858000"/>
                </a:lnTo>
                <a:lnTo>
                  <a:pt x="265611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5" name="กล่องข้อความ 4"/>
          <p:cNvSpPr txBox="1"/>
          <p:nvPr/>
        </p:nvSpPr>
        <p:spPr>
          <a:xfrm>
            <a:off x="8211282" y="5925403"/>
            <a:ext cx="37176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th-TH" sz="2400" dirty="0" smtClean="0"/>
              <a:t>กองการเจ้าหน้าที่</a:t>
            </a:r>
          </a:p>
          <a:p>
            <a:pPr algn="r"/>
            <a:r>
              <a:rPr lang="th-TH" sz="2400" dirty="0" smtClean="0"/>
              <a:t>สำนักงานปลัดกระทรวงเกษตรและสหกรณ์</a:t>
            </a:r>
          </a:p>
        </p:txBody>
      </p:sp>
      <p:sp>
        <p:nvSpPr>
          <p:cNvPr id="6" name="กล่องข้อความ 5" descr="การเน้นสไลด์กับกล่องชื่อเรื่อง">
            <a:extLst>
              <a:ext uri="{FF2B5EF4-FFF2-40B4-BE49-F238E27FC236}">
                <a16:creationId xmlns:a16="http://schemas.microsoft.com/office/drawing/2014/main" xmlns="" id="{7EF238CB-AB58-4787-8F9C-A1C16929A2F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 flipH="1">
            <a:off x="-3" y="3193143"/>
            <a:ext cx="1481849" cy="1325338"/>
          </a:xfrm>
          <a:custGeom>
            <a:avLst/>
            <a:gdLst>
              <a:gd name="connsiteX0" fmla="*/ 1494549 w 1494549"/>
              <a:gd name="connsiteY0" fmla="*/ 0 h 2200275"/>
              <a:gd name="connsiteX1" fmla="*/ 100333 w 1494549"/>
              <a:gd name="connsiteY1" fmla="*/ 0 h 2200275"/>
              <a:gd name="connsiteX2" fmla="*/ 0 w 1494549"/>
              <a:gd name="connsiteY2" fmla="*/ 100333 h 2200275"/>
              <a:gd name="connsiteX3" fmla="*/ 0 w 1494549"/>
              <a:gd name="connsiteY3" fmla="*/ 2099942 h 2200275"/>
              <a:gd name="connsiteX4" fmla="*/ 100333 w 1494549"/>
              <a:gd name="connsiteY4" fmla="*/ 2200275 h 2200275"/>
              <a:gd name="connsiteX5" fmla="*/ 1494549 w 1494549"/>
              <a:gd name="connsiteY5" fmla="*/ 2200275 h 2200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94549" h="2200275">
                <a:moveTo>
                  <a:pt x="1494549" y="0"/>
                </a:moveTo>
                <a:lnTo>
                  <a:pt x="100333" y="0"/>
                </a:lnTo>
                <a:cubicBezTo>
                  <a:pt x="44921" y="0"/>
                  <a:pt x="0" y="44921"/>
                  <a:pt x="0" y="100333"/>
                </a:cubicBezTo>
                <a:lnTo>
                  <a:pt x="0" y="2099942"/>
                </a:lnTo>
                <a:cubicBezTo>
                  <a:pt x="0" y="2155354"/>
                  <a:pt x="44921" y="2200275"/>
                  <a:pt x="100333" y="2200275"/>
                </a:cubicBezTo>
                <a:lnTo>
                  <a:pt x="1494549" y="2200275"/>
                </a:lnTo>
                <a:close/>
              </a:path>
            </a:pathLst>
          </a:custGeom>
          <a:solidFill>
            <a:schemeClr val="bg1"/>
          </a:solidFill>
          <a:ln w="3175">
            <a:noFill/>
          </a:ln>
        </p:spPr>
        <p:txBody>
          <a:bodyPr vert="horz" wrap="square" lIns="180000" tIns="288000" rIns="180000" bIns="180000" rtlCol="0" anchor="t">
            <a:noAutofit/>
          </a:bodyPr>
          <a:lstStyle>
            <a:lvl1pPr algn="l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5000" b="1" kern="1200" spc="-300">
                <a:solidFill>
                  <a:schemeClr val="bg1">
                    <a:lumMod val="9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7" name="ชื่อเรื่อง 2">
            <a:extLst>
              <a:ext uri="{FF2B5EF4-FFF2-40B4-BE49-F238E27FC236}">
                <a16:creationId xmlns:a16="http://schemas.microsoft.com/office/drawing/2014/main" xmlns="" id="{200B3D2B-613A-41BE-987D-E6A1324B45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8292" y="2699659"/>
            <a:ext cx="10213193" cy="1333041"/>
          </a:xfrm>
          <a:solidFill>
            <a:schemeClr val="bg1"/>
          </a:solidFill>
          <a:ln>
            <a:noFill/>
          </a:ln>
        </p:spPr>
        <p:txBody>
          <a:bodyPr rtlCol="0" anchor="ctr">
            <a:normAutofit/>
          </a:bodyPr>
          <a:lstStyle/>
          <a:p>
            <a:pPr rtl="0"/>
            <a:r>
              <a:rPr lang="th-TH" sz="3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elawadee" panose="020B0502040204020203" pitchFamily="34" charset="-34"/>
                <a:cs typeface="+mn-cs"/>
              </a:rPr>
              <a:t>การโอน / ย้าย ข้าราชการ</a:t>
            </a:r>
            <a:endParaRPr lang="th-TH" sz="36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eelawadee" panose="020B0502040204020203" pitchFamily="34" charset="-34"/>
              <a:cs typeface="+mn-cs"/>
            </a:endParaRPr>
          </a:p>
        </p:txBody>
      </p:sp>
      <p:sp>
        <p:nvSpPr>
          <p:cNvPr id="8" name="สามเหลี่ยมหน้าจั่ว 7" descr="เงาสไลด์กับกล่องชื่อเรื่อง">
            <a:extLst>
              <a:ext uri="{FF2B5EF4-FFF2-40B4-BE49-F238E27FC236}">
                <a16:creationId xmlns:a16="http://schemas.microsoft.com/office/drawing/2014/main" xmlns="" id="{545D50A1-D634-4325-B06C-5450FDF7B81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 rot="10800000" flipH="1">
            <a:off x="948290" y="4040402"/>
            <a:ext cx="533556" cy="485782"/>
          </a:xfrm>
          <a:prstGeom prst="triangle">
            <a:avLst>
              <a:gd name="adj" fmla="val 100000"/>
            </a:avLst>
          </a:prstGeom>
          <a:solidFill>
            <a:srgbClr val="20211C"/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10805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1727202" y="648716"/>
            <a:ext cx="89262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b="1" dirty="0" smtClean="0">
                <a:solidFill>
                  <a:srgbClr val="00B050"/>
                </a:solidFill>
              </a:rPr>
              <a:t>การแต่งตั้งหรือย้ายข้าราชการ</a:t>
            </a:r>
            <a:r>
              <a:rPr lang="th-TH" b="1" dirty="0" err="1" smtClean="0">
                <a:solidFill>
                  <a:srgbClr val="00B050"/>
                </a:solidFill>
              </a:rPr>
              <a:t>พลเรือน</a:t>
            </a:r>
            <a:r>
              <a:rPr lang="th-TH" b="1" dirty="0" smtClean="0">
                <a:solidFill>
                  <a:srgbClr val="00B050"/>
                </a:solidFill>
              </a:rPr>
              <a:t>สามัญให้ดำรงตำแหน่งต่างประเภท</a:t>
            </a:r>
            <a:r>
              <a:rPr lang="th-TH" b="1" dirty="0" smtClean="0"/>
              <a:t> </a:t>
            </a:r>
          </a:p>
          <a:p>
            <a:pPr algn="ctr"/>
            <a:r>
              <a:rPr lang="th-TH" b="1" dirty="0" smtClean="0"/>
              <a:t>(ตามหลักเกณฑ์หนังสือสำนักงาน ก.พ. ที่ </a:t>
            </a:r>
            <a:r>
              <a:rPr lang="th-TH" b="1" dirty="0" err="1" smtClean="0"/>
              <a:t>นร</a:t>
            </a:r>
            <a:r>
              <a:rPr lang="th-TH" b="1" dirty="0" smtClean="0"/>
              <a:t> 1006/ว 16 ลงวันที่ 22 มิถุนายน 2552)</a:t>
            </a:r>
            <a:endParaRPr lang="th-TH" b="1" dirty="0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1727201" y="3205891"/>
            <a:ext cx="58496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th-TH" dirty="0" smtClean="0">
                <a:solidFill>
                  <a:srgbClr val="002060"/>
                </a:solidFill>
              </a:rPr>
              <a:t>กรณีการย้ายข้าราชการ</a:t>
            </a:r>
            <a:r>
              <a:rPr lang="th-TH" dirty="0" err="1" smtClean="0">
                <a:solidFill>
                  <a:srgbClr val="002060"/>
                </a:solidFill>
              </a:rPr>
              <a:t>พลเรือน</a:t>
            </a:r>
            <a:r>
              <a:rPr lang="th-TH" dirty="0" smtClean="0">
                <a:solidFill>
                  <a:srgbClr val="002060"/>
                </a:solidFill>
              </a:rPr>
              <a:t>สามัญผู้สอบแข่งขันได้</a:t>
            </a:r>
            <a:endParaRPr lang="th-TH" dirty="0">
              <a:solidFill>
                <a:srgbClr val="002060"/>
              </a:solidFill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1727201" y="4316289"/>
            <a:ext cx="96955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th-TH" dirty="0" smtClean="0">
                <a:solidFill>
                  <a:srgbClr val="00B050"/>
                </a:solidFill>
              </a:rPr>
              <a:t>กรณีการย้ายข้าราชการ</a:t>
            </a:r>
            <a:r>
              <a:rPr lang="th-TH" dirty="0" err="1" smtClean="0">
                <a:solidFill>
                  <a:srgbClr val="00B050"/>
                </a:solidFill>
              </a:rPr>
              <a:t>พลเรือน</a:t>
            </a:r>
            <a:r>
              <a:rPr lang="th-TH" dirty="0" smtClean="0">
                <a:solidFill>
                  <a:srgbClr val="00B050"/>
                </a:solidFill>
              </a:rPr>
              <a:t>สามัญผู้สอบแข่งขันได้จากบัญชีผู้ได้รับการคัดเลือก “นำบัญชี”</a:t>
            </a:r>
            <a:endParaRPr lang="th-TH" dirty="0">
              <a:solidFill>
                <a:srgbClr val="00B050"/>
              </a:solidFill>
            </a:endParaRPr>
          </a:p>
        </p:txBody>
      </p:sp>
      <p:sp>
        <p:nvSpPr>
          <p:cNvPr id="7" name="ม้วนกระดาษแนวนอน 6"/>
          <p:cNvSpPr/>
          <p:nvPr/>
        </p:nvSpPr>
        <p:spPr>
          <a:xfrm>
            <a:off x="413658" y="1932109"/>
            <a:ext cx="2627087" cy="686604"/>
          </a:xfrm>
          <a:prstGeom prst="horizontalScroll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มี 2 กรณี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118228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406401" y="437291"/>
            <a:ext cx="5524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th-TH" dirty="0" smtClean="0">
                <a:solidFill>
                  <a:srgbClr val="002060"/>
                </a:solidFill>
              </a:rPr>
              <a:t>การย้ายข้าราชการ</a:t>
            </a:r>
            <a:r>
              <a:rPr lang="th-TH" dirty="0" err="1" smtClean="0">
                <a:solidFill>
                  <a:srgbClr val="002060"/>
                </a:solidFill>
              </a:rPr>
              <a:t>พลเรือน</a:t>
            </a:r>
            <a:r>
              <a:rPr lang="th-TH" dirty="0" smtClean="0">
                <a:solidFill>
                  <a:srgbClr val="002060"/>
                </a:solidFill>
              </a:rPr>
              <a:t>สามัญผู้สอบแข่งขันได้</a:t>
            </a:r>
            <a:endParaRPr lang="th-TH" dirty="0">
              <a:solidFill>
                <a:srgbClr val="002060"/>
              </a:solidFill>
            </a:endParaRPr>
          </a:p>
        </p:txBody>
      </p:sp>
      <p:sp>
        <p:nvSpPr>
          <p:cNvPr id="5" name="กล่องข้อความ 4"/>
          <p:cNvSpPr txBox="1"/>
          <p:nvPr/>
        </p:nvSpPr>
        <p:spPr>
          <a:xfrm>
            <a:off x="406401" y="985911"/>
            <a:ext cx="11214099" cy="549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dirty="0"/>
              <a:t>	</a:t>
            </a:r>
            <a:r>
              <a:rPr lang="th-TH" sz="2400" dirty="0" smtClean="0"/>
              <a:t>การ</a:t>
            </a:r>
            <a:r>
              <a:rPr lang="th-TH" sz="2400" dirty="0"/>
              <a:t>ย้ายข้าราชการ</a:t>
            </a:r>
            <a:r>
              <a:rPr lang="th-TH" sz="2400" dirty="0" err="1"/>
              <a:t>พลเรือน</a:t>
            </a:r>
            <a:r>
              <a:rPr lang="th-TH" sz="2400" dirty="0" smtClean="0"/>
              <a:t>สามัญ ประเภททั่วไป ระดับปฏิบัติงาน หรือชำนาญงาน ของสำนักงานปลัดกระทรวงเกษตร</a:t>
            </a:r>
            <a:br>
              <a:rPr lang="th-TH" sz="2400" dirty="0" smtClean="0"/>
            </a:br>
            <a:r>
              <a:rPr lang="th-TH" sz="2400" dirty="0" smtClean="0"/>
              <a:t>และสหกรณ์ ผู้มีอำนาจสั่งบรรจุสามารถสามารถมีคำสั่งย้าย เพื่อแต่งตั้งให้ดำรงตำแหน่งประเภทวิชาการ ระดับปฏิบัติการได้  </a:t>
            </a:r>
            <a:br>
              <a:rPr lang="th-TH" sz="2400" dirty="0" smtClean="0"/>
            </a:br>
            <a:r>
              <a:rPr lang="th-TH" sz="2400" dirty="0" smtClean="0"/>
              <a:t>โดยแบ่งเป็น 3 กรณี ดังนี้</a:t>
            </a:r>
          </a:p>
          <a:p>
            <a:pPr algn="thaiDist">
              <a:spcAft>
                <a:spcPts val="600"/>
              </a:spcAft>
            </a:pPr>
            <a:r>
              <a:rPr lang="th-TH" sz="2400" dirty="0"/>
              <a:t>	</a:t>
            </a:r>
            <a:r>
              <a:rPr lang="th-TH" sz="2400" dirty="0" smtClean="0"/>
              <a:t>1) ข้าราชการประเภททั่วไป ระดับปฏิบัติงาน ที่ขึ้นบัญชีผู้สอบแข่งขันได้ เมื่อถึงลำดับที่ที่จะได้รับการบรรจุตามบัญชี               ผู้สอบแข่งขัน และสายงานที่สอบได้นั้น</a:t>
            </a:r>
            <a:r>
              <a:rPr lang="th-TH" sz="2400" u="sng" dirty="0" smtClean="0"/>
              <a:t>ตรงกับสายงาน</a:t>
            </a:r>
            <a:r>
              <a:rPr lang="th-TH" sz="2400" dirty="0" smtClean="0"/>
              <a:t>ที่จะแต่งตั้ง </a:t>
            </a:r>
            <a:r>
              <a:rPr lang="th-TH" sz="2400" i="1" dirty="0" smtClean="0"/>
              <a:t>(รอถึงลำดับที่จะเรียกบรรจุ)</a:t>
            </a:r>
          </a:p>
          <a:p>
            <a:pPr algn="thaiDist">
              <a:spcAft>
                <a:spcPts val="600"/>
              </a:spcAft>
            </a:pPr>
            <a:r>
              <a:rPr lang="th-TH" sz="2400" dirty="0"/>
              <a:t>	</a:t>
            </a:r>
            <a:r>
              <a:rPr lang="th-TH" sz="2400" dirty="0" smtClean="0"/>
              <a:t>2) ข้าราชการประเภททั่วไป ระดับชำนาญงาน </a:t>
            </a:r>
            <a:r>
              <a:rPr lang="th-TH" sz="2400" dirty="0"/>
              <a:t>ที่ขึ้นบัญชีผู้สอบแข่งขันได้ </a:t>
            </a:r>
            <a:r>
              <a:rPr lang="th-TH" sz="2400" dirty="0" smtClean="0"/>
              <a:t>และสายงานที่</a:t>
            </a:r>
            <a:r>
              <a:rPr lang="th-TH" sz="2400" dirty="0"/>
              <a:t>สอบได้นั้น</a:t>
            </a:r>
            <a:r>
              <a:rPr lang="th-TH" sz="2400" u="sng" dirty="0" smtClean="0"/>
              <a:t>ตรงกับสาย</a:t>
            </a:r>
            <a:r>
              <a:rPr lang="th-TH" sz="2400" u="sng" dirty="0"/>
              <a:t>งาน</a:t>
            </a:r>
            <a:r>
              <a:rPr lang="th-TH" sz="2400" dirty="0" smtClean="0"/>
              <a:t>ที่จะแต่งตั้ง</a:t>
            </a:r>
            <a:r>
              <a:rPr lang="th-TH" sz="2400" i="1" dirty="0" smtClean="0"/>
              <a:t>(ไม่ต้องรอ</a:t>
            </a:r>
            <a:r>
              <a:rPr lang="th-TH" sz="2400" i="1" dirty="0"/>
              <a:t>ถึงลำดับที่จะเรียกบรรจุ</a:t>
            </a:r>
            <a:r>
              <a:rPr lang="th-TH" sz="2400" i="1" dirty="0" smtClean="0"/>
              <a:t>)</a:t>
            </a:r>
            <a:endParaRPr lang="th-TH" sz="2400" dirty="0" smtClean="0"/>
          </a:p>
          <a:p>
            <a:pPr algn="thaiDist">
              <a:spcAft>
                <a:spcPts val="600"/>
              </a:spcAft>
            </a:pPr>
            <a:r>
              <a:rPr lang="th-TH" sz="2400" dirty="0"/>
              <a:t>	</a:t>
            </a:r>
            <a:r>
              <a:rPr lang="th-TH" sz="2400" dirty="0" smtClean="0"/>
              <a:t>3) </a:t>
            </a:r>
            <a:r>
              <a:rPr lang="th-TH" sz="2400" dirty="0"/>
              <a:t>ข้าราชการประเภททั่วไป ระดับ 3 หรือ 4 หรือ ชำนาญงาน ที่ขึ้นบัญชีผู้สอบแข่งขันได้ </a:t>
            </a:r>
            <a:r>
              <a:rPr lang="th-TH" sz="2400" dirty="0" smtClean="0"/>
              <a:t>และสายงานที่</a:t>
            </a:r>
            <a:r>
              <a:rPr lang="th-TH" sz="2400" dirty="0"/>
              <a:t>สอบได้</a:t>
            </a:r>
            <a:r>
              <a:rPr lang="th-TH" sz="2400" dirty="0" smtClean="0"/>
              <a:t>นั้น</a:t>
            </a:r>
            <a:r>
              <a:rPr lang="th-TH" sz="2400" u="sng" dirty="0" smtClean="0">
                <a:solidFill>
                  <a:srgbClr val="FF0000"/>
                </a:solidFill>
              </a:rPr>
              <a:t>ไม่</a:t>
            </a:r>
            <a:r>
              <a:rPr lang="th-TH" sz="2400" u="sng" dirty="0" smtClean="0"/>
              <a:t>ตรงกับสาย</a:t>
            </a:r>
            <a:r>
              <a:rPr lang="th-TH" sz="2400" u="sng" dirty="0"/>
              <a:t>งาน</a:t>
            </a:r>
            <a:r>
              <a:rPr lang="th-TH" sz="2400" dirty="0" smtClean="0"/>
              <a:t>ที่จะแต่งตั้ง ให้ดำเนินการตามขั้นตอน </a:t>
            </a:r>
            <a:r>
              <a:rPr lang="th-TH" sz="2400" i="1" dirty="0"/>
              <a:t>(ไม่ต้องรอถึงลำดับที่จะเรียกบรรจุ</a:t>
            </a:r>
            <a:r>
              <a:rPr lang="th-TH" sz="2400" i="1" dirty="0" smtClean="0"/>
              <a:t>)</a:t>
            </a:r>
            <a:endParaRPr lang="th-TH" sz="2400" dirty="0" smtClean="0"/>
          </a:p>
          <a:p>
            <a:r>
              <a:rPr lang="th-TH" sz="2400" dirty="0"/>
              <a:t>	</a:t>
            </a:r>
            <a:r>
              <a:rPr lang="th-TH" sz="2400" dirty="0" smtClean="0"/>
              <a:t>	(</a:t>
            </a:r>
            <a:r>
              <a:rPr lang="th-TH" sz="2400" dirty="0"/>
              <a:t>1) ตั้งคณะกรรมการเพื่อดำเนินการคัดเลือกฯ โดยการทดสอบความรู้ ความสามารถเฉพาะตำแหน่ง </a:t>
            </a:r>
          </a:p>
          <a:p>
            <a:r>
              <a:rPr lang="th-TH" sz="2400" dirty="0" smtClean="0"/>
              <a:t>		และ</a:t>
            </a:r>
            <a:r>
              <a:rPr lang="th-TH" sz="2400" dirty="0"/>
              <a:t>ประเมินความเหมาะสมกับตำแหน่ง โดยให้ทดลองปฏิบัติงานในระยะเวลาตามที่คณะกรรมการกำหนด</a:t>
            </a:r>
          </a:p>
          <a:p>
            <a:r>
              <a:rPr lang="th-TH" sz="2400" dirty="0" smtClean="0"/>
              <a:t>		(</a:t>
            </a:r>
            <a:r>
              <a:rPr lang="th-TH" sz="2400" dirty="0"/>
              <a:t>2) การแต่งตั้งผู้ได้รับการคัดเลือกดังกล่าว ต้องไม่ก่อนวันที่ผ่านการคัดเลือกของคณะกรรมการ</a:t>
            </a:r>
            <a:endParaRPr lang="en-US" sz="2400" dirty="0"/>
          </a:p>
          <a:p>
            <a:r>
              <a:rPr lang="th-TH" sz="2400" dirty="0" smtClean="0"/>
              <a:t>		(</a:t>
            </a:r>
            <a:r>
              <a:rPr lang="th-TH" sz="2400" dirty="0"/>
              <a:t>3) ผู้ได้รับการคัดเลือกต้องทำข้อตกลงเพื่อปฏิบัติงานในตำแหน่งที่ได้รับแต่งตั้งเป็นระยะเวลาไม่น้อยกว่า 1 ปี </a:t>
            </a:r>
            <a:r>
              <a:rPr lang="th-TH" sz="2400" dirty="0" smtClean="0"/>
              <a:t/>
            </a:r>
            <a:br>
              <a:rPr lang="th-TH" sz="2400" dirty="0" smtClean="0"/>
            </a:br>
            <a:r>
              <a:rPr lang="th-TH" sz="2400" dirty="0" smtClean="0"/>
              <a:t>		จึงจะ</a:t>
            </a:r>
            <a:r>
              <a:rPr lang="th-TH" sz="2400" dirty="0"/>
              <a:t>ย้ายหรือโอน</a:t>
            </a:r>
            <a:r>
              <a:rPr lang="th-TH" sz="2400" dirty="0" smtClean="0"/>
              <a:t>ได้</a:t>
            </a:r>
            <a:endParaRPr lang="th-TH" sz="2400" dirty="0"/>
          </a:p>
        </p:txBody>
      </p:sp>
    </p:spTree>
    <p:extLst>
      <p:ext uri="{BB962C8B-B14F-4D97-AF65-F5344CB8AC3E}">
        <p14:creationId xmlns:p14="http://schemas.microsoft.com/office/powerpoint/2010/main" val="488133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653144" y="806102"/>
            <a:ext cx="836022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th-TH" dirty="0" smtClean="0">
                <a:solidFill>
                  <a:srgbClr val="002060"/>
                </a:solidFill>
              </a:rPr>
              <a:t>กรณีการย้ายข้าราชการ</a:t>
            </a:r>
            <a:r>
              <a:rPr lang="th-TH" dirty="0" err="1" smtClean="0">
                <a:solidFill>
                  <a:srgbClr val="002060"/>
                </a:solidFill>
              </a:rPr>
              <a:t>พลเรือน</a:t>
            </a:r>
            <a:r>
              <a:rPr lang="th-TH" dirty="0" smtClean="0">
                <a:solidFill>
                  <a:srgbClr val="002060"/>
                </a:solidFill>
              </a:rPr>
              <a:t>สามัญผู้สอบแข่งขันได้ </a:t>
            </a:r>
          </a:p>
          <a:p>
            <a:r>
              <a:rPr lang="th-TH" dirty="0" smtClean="0"/>
              <a:t>(ตามหลักเกณฑ์หนังสือสำนักงาน ก.พ. ที่ </a:t>
            </a:r>
            <a:r>
              <a:rPr lang="th-TH" dirty="0" err="1" smtClean="0"/>
              <a:t>นร</a:t>
            </a:r>
            <a:r>
              <a:rPr lang="th-TH" dirty="0" smtClean="0"/>
              <a:t> 1004/ ว 17 ลงวันที่ 11 ธันวาคม 2556)</a:t>
            </a:r>
            <a:endParaRPr lang="th-TH" dirty="0"/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9778" r="8977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00370" y="2942090"/>
            <a:ext cx="1278390" cy="1278390"/>
          </a:xfrm>
          <a:prstGeom prst="rect">
            <a:avLst/>
          </a:prstGeo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9402" y="2903311"/>
            <a:ext cx="1317169" cy="1317169"/>
          </a:xfrm>
          <a:prstGeom prst="rect">
            <a:avLst/>
          </a:prstGeom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86912" y="2903311"/>
            <a:ext cx="1320801" cy="1320801"/>
          </a:xfrm>
          <a:prstGeom prst="rect">
            <a:avLst/>
          </a:prstGeom>
        </p:spPr>
      </p:pic>
      <p:sp>
        <p:nvSpPr>
          <p:cNvPr id="9" name="สี่เหลี่ยมผืนผ้า 8"/>
          <p:cNvSpPr/>
          <p:nvPr/>
        </p:nvSpPr>
        <p:spPr>
          <a:xfrm>
            <a:off x="7478136" y="4673620"/>
            <a:ext cx="193835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2000" dirty="0" smtClean="0"/>
              <a:t>ผู้บังคับบัญชาซึ่งมีอำนาจ</a:t>
            </a:r>
          </a:p>
          <a:p>
            <a:pPr algn="ctr"/>
            <a:r>
              <a:rPr lang="th-TH" sz="2000" dirty="0" smtClean="0"/>
              <a:t>สั่งบรรจุ ตามมาตรา 57</a:t>
            </a:r>
          </a:p>
          <a:p>
            <a:pPr algn="ctr"/>
            <a:r>
              <a:rPr lang="th-TH" sz="2000" dirty="0" smtClean="0"/>
              <a:t>พิจารณาย้ายเพื่อแต่งตั้ง</a:t>
            </a:r>
            <a:endParaRPr lang="th-TH" sz="2000" dirty="0"/>
          </a:p>
        </p:txBody>
      </p:sp>
      <p:sp>
        <p:nvSpPr>
          <p:cNvPr id="10" name="กล่องข้อความ 9"/>
          <p:cNvSpPr txBox="1"/>
          <p:nvPr/>
        </p:nvSpPr>
        <p:spPr>
          <a:xfrm>
            <a:off x="166488" y="4663244"/>
            <a:ext cx="2808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dirty="0" smtClean="0"/>
              <a:t>ประเภททั่วไป</a:t>
            </a:r>
          </a:p>
          <a:p>
            <a:pPr algn="ctr"/>
            <a:r>
              <a:rPr lang="th-TH" sz="2000" dirty="0" smtClean="0"/>
              <a:t>ระดับปฏิบัติงาน</a:t>
            </a:r>
            <a:endParaRPr lang="th-TH" sz="2000" dirty="0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8726202" y="6298433"/>
            <a:ext cx="31951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800" dirty="0" smtClean="0"/>
              <a:t>พ.ร.บ. </a:t>
            </a:r>
            <a:r>
              <a:rPr lang="en-US" sz="1800" dirty="0" smtClean="0"/>
              <a:t>:</a:t>
            </a:r>
            <a:r>
              <a:rPr lang="th-TH" sz="1800" dirty="0" smtClean="0"/>
              <a:t> พระราชบัญญัติระเบียบราชการ</a:t>
            </a:r>
            <a:r>
              <a:rPr lang="th-TH" sz="1800" dirty="0" err="1" smtClean="0"/>
              <a:t>พลเรือน</a:t>
            </a:r>
            <a:endParaRPr lang="th-TH" sz="1800" dirty="0"/>
          </a:p>
        </p:txBody>
      </p:sp>
      <p:pic>
        <p:nvPicPr>
          <p:cNvPr id="12" name="รูปภาพ 11"/>
          <p:cNvPicPr>
            <a:picLocks noChangeAspect="1"/>
          </p:cNvPicPr>
          <p:nvPr/>
        </p:nvPicPr>
        <p:blipFill rotWithShape="1">
          <a:blip r:embed="rId6"/>
          <a:srcRect r="12413"/>
          <a:stretch/>
        </p:blipFill>
        <p:spPr>
          <a:xfrm>
            <a:off x="3369199" y="3106113"/>
            <a:ext cx="1464059" cy="1114367"/>
          </a:xfrm>
          <a:prstGeom prst="rect">
            <a:avLst/>
          </a:prstGeom>
        </p:spPr>
      </p:pic>
      <p:sp>
        <p:nvSpPr>
          <p:cNvPr id="13" name="กล่องข้อความ 12"/>
          <p:cNvSpPr txBox="1"/>
          <p:nvPr/>
        </p:nvSpPr>
        <p:spPr>
          <a:xfrm>
            <a:off x="3656292" y="4685403"/>
            <a:ext cx="8082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 smtClean="0"/>
              <a:t>สอบผ่าน</a:t>
            </a:r>
            <a:endParaRPr lang="th-TH" sz="2000" dirty="0"/>
          </a:p>
        </p:txBody>
      </p:sp>
      <p:sp>
        <p:nvSpPr>
          <p:cNvPr id="14" name="กล่องข้อความ 13"/>
          <p:cNvSpPr txBox="1"/>
          <p:nvPr/>
        </p:nvSpPr>
        <p:spPr>
          <a:xfrm>
            <a:off x="10452617" y="4663244"/>
            <a:ext cx="12907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 smtClean="0"/>
              <a:t>ประเภทวิชาการ</a:t>
            </a:r>
          </a:p>
          <a:p>
            <a:r>
              <a:rPr lang="th-TH" sz="2000" dirty="0" smtClean="0"/>
              <a:t>ระดับปฏิบัติการ</a:t>
            </a:r>
            <a:endParaRPr lang="th-TH" sz="2000" dirty="0"/>
          </a:p>
        </p:txBody>
      </p:sp>
      <p:pic>
        <p:nvPicPr>
          <p:cNvPr id="18" name="รูปภาพ 17"/>
          <p:cNvPicPr>
            <a:picLocks noChangeAspect="1"/>
          </p:cNvPicPr>
          <p:nvPr/>
        </p:nvPicPr>
        <p:blipFill rotWithShape="1">
          <a:blip r:embed="rId7"/>
          <a:srcRect b="47125"/>
          <a:stretch/>
        </p:blipFill>
        <p:spPr>
          <a:xfrm>
            <a:off x="5248516" y="2942090"/>
            <a:ext cx="1735115" cy="1296082"/>
          </a:xfrm>
          <a:prstGeom prst="rect">
            <a:avLst/>
          </a:prstGeom>
        </p:spPr>
      </p:pic>
      <p:sp>
        <p:nvSpPr>
          <p:cNvPr id="19" name="กล่องข้อความ 18"/>
          <p:cNvSpPr txBox="1"/>
          <p:nvPr/>
        </p:nvSpPr>
        <p:spPr>
          <a:xfrm>
            <a:off x="4833258" y="4673620"/>
            <a:ext cx="267252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2000" dirty="0" smtClean="0"/>
              <a:t>เมื่อถึงลำดับ</a:t>
            </a:r>
            <a:br>
              <a:rPr lang="th-TH" sz="2000" dirty="0" smtClean="0"/>
            </a:br>
            <a:r>
              <a:rPr lang="th-TH" sz="2000" dirty="0" smtClean="0"/>
              <a:t>สายงานที่สอบได้</a:t>
            </a:r>
            <a:br>
              <a:rPr lang="th-TH" sz="2000" dirty="0" smtClean="0"/>
            </a:br>
            <a:r>
              <a:rPr lang="th-TH" sz="2000" dirty="0" smtClean="0"/>
              <a:t>เป็นสายงานเดียวกันกับตำแหน่งว่าง</a:t>
            </a:r>
            <a:endParaRPr lang="th-TH" sz="2000" dirty="0"/>
          </a:p>
        </p:txBody>
      </p:sp>
      <p:sp>
        <p:nvSpPr>
          <p:cNvPr id="20" name="สี่เหลี่ยมผืนผ้า 19"/>
          <p:cNvSpPr/>
          <p:nvPr/>
        </p:nvSpPr>
        <p:spPr>
          <a:xfrm>
            <a:off x="5345906" y="4040528"/>
            <a:ext cx="1538288" cy="457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วงเล็บปีกกาขวา 20"/>
          <p:cNvSpPr/>
          <p:nvPr/>
        </p:nvSpPr>
        <p:spPr>
          <a:xfrm>
            <a:off x="6136369" y="3332982"/>
            <a:ext cx="155448" cy="679680"/>
          </a:xfrm>
          <a:prstGeom prst="rightBrac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กล่องข้อความ 21"/>
          <p:cNvSpPr txBox="1"/>
          <p:nvPr/>
        </p:nvSpPr>
        <p:spPr>
          <a:xfrm>
            <a:off x="6277033" y="3545864"/>
            <a:ext cx="57099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050" b="1" dirty="0" smtClean="0"/>
              <a:t>บรรจุแล้ว</a:t>
            </a:r>
            <a:endParaRPr lang="th-TH" sz="1050" b="1" dirty="0"/>
          </a:p>
        </p:txBody>
      </p:sp>
      <p:sp>
        <p:nvSpPr>
          <p:cNvPr id="23" name="เครื่องหมายบั้ง 22"/>
          <p:cNvSpPr/>
          <p:nvPr/>
        </p:nvSpPr>
        <p:spPr>
          <a:xfrm>
            <a:off x="2975032" y="3500114"/>
            <a:ext cx="214017" cy="369274"/>
          </a:xfrm>
          <a:prstGeom prst="chevr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4" name="เครื่องหมายบั้ง 23"/>
          <p:cNvSpPr/>
          <p:nvPr/>
        </p:nvSpPr>
        <p:spPr>
          <a:xfrm>
            <a:off x="5004352" y="3529903"/>
            <a:ext cx="214017" cy="369274"/>
          </a:xfrm>
          <a:prstGeom prst="chevr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5" name="เครื่องหมายบั้ง 24"/>
          <p:cNvSpPr/>
          <p:nvPr/>
        </p:nvSpPr>
        <p:spPr>
          <a:xfrm>
            <a:off x="7261905" y="3478659"/>
            <a:ext cx="214017" cy="369274"/>
          </a:xfrm>
          <a:prstGeom prst="chevron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6" name="เครื่องหมายบั้ง 25"/>
          <p:cNvSpPr/>
          <p:nvPr/>
        </p:nvSpPr>
        <p:spPr>
          <a:xfrm>
            <a:off x="9666549" y="3478659"/>
            <a:ext cx="214017" cy="369274"/>
          </a:xfrm>
          <a:prstGeom prst="chevr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2603934" y="5860170"/>
            <a:ext cx="652914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b="1" dirty="0" smtClean="0"/>
              <a:t>(ตามหลักเกณฑ์หนังสือสำนักงาน ก.พ. ที่ </a:t>
            </a:r>
            <a:r>
              <a:rPr lang="th-TH" sz="2000" b="1" dirty="0" err="1" smtClean="0"/>
              <a:t>นร</a:t>
            </a:r>
            <a:r>
              <a:rPr lang="th-TH" sz="2000" b="1" dirty="0" smtClean="0"/>
              <a:t> 1004.1/ว 4 ลงวันที่ 18 มีนาคม 2548)</a:t>
            </a:r>
            <a:endParaRPr lang="th-TH" sz="2000" b="1" dirty="0"/>
          </a:p>
        </p:txBody>
      </p:sp>
      <p:sp>
        <p:nvSpPr>
          <p:cNvPr id="28" name="ม้วนกระดาษแนวนอน 27"/>
          <p:cNvSpPr/>
          <p:nvPr/>
        </p:nvSpPr>
        <p:spPr>
          <a:xfrm>
            <a:off x="621618" y="1892859"/>
            <a:ext cx="3842910" cy="686604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tx1"/>
                </a:solidFill>
              </a:rPr>
              <a:t>ระดับปฏิบัติงาน (ตรงสายงาน)</a:t>
            </a:r>
            <a:endParaRPr lang="th-TH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028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653143" y="516509"/>
            <a:ext cx="836022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th-TH" dirty="0" smtClean="0">
                <a:solidFill>
                  <a:srgbClr val="002060"/>
                </a:solidFill>
              </a:rPr>
              <a:t>กรณีการย้ายข้าราชการ</a:t>
            </a:r>
            <a:r>
              <a:rPr lang="th-TH" dirty="0" err="1" smtClean="0">
                <a:solidFill>
                  <a:srgbClr val="002060"/>
                </a:solidFill>
              </a:rPr>
              <a:t>พลเรือน</a:t>
            </a:r>
            <a:r>
              <a:rPr lang="th-TH" dirty="0" smtClean="0">
                <a:solidFill>
                  <a:srgbClr val="002060"/>
                </a:solidFill>
              </a:rPr>
              <a:t>สามัญผู้สอบแข่งขันได้ </a:t>
            </a:r>
          </a:p>
          <a:p>
            <a:r>
              <a:rPr lang="th-TH" dirty="0" smtClean="0"/>
              <a:t>(ตามหลักเกณฑ์หนังสือสำนักงาน ก.พ. ที่ </a:t>
            </a:r>
            <a:r>
              <a:rPr lang="th-TH" dirty="0" err="1" smtClean="0"/>
              <a:t>นร</a:t>
            </a:r>
            <a:r>
              <a:rPr lang="th-TH" dirty="0" smtClean="0"/>
              <a:t> 1004/ ว 17 ลงวันที่ 11 ธันวาคม 2556)</a:t>
            </a:r>
            <a:endParaRPr lang="th-TH" dirty="0"/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9778" r="8977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00370" y="2577418"/>
            <a:ext cx="1278390" cy="1278390"/>
          </a:xfrm>
          <a:prstGeom prst="rect">
            <a:avLst/>
          </a:prstGeo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9402" y="2538639"/>
            <a:ext cx="1317169" cy="1317169"/>
          </a:xfrm>
          <a:prstGeom prst="rect">
            <a:avLst/>
          </a:prstGeom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86912" y="2538639"/>
            <a:ext cx="1320801" cy="1320801"/>
          </a:xfrm>
          <a:prstGeom prst="rect">
            <a:avLst/>
          </a:prstGeom>
        </p:spPr>
      </p:pic>
      <p:sp>
        <p:nvSpPr>
          <p:cNvPr id="9" name="สี่เหลี่ยมผืนผ้า 8"/>
          <p:cNvSpPr/>
          <p:nvPr/>
        </p:nvSpPr>
        <p:spPr>
          <a:xfrm>
            <a:off x="7478136" y="4308948"/>
            <a:ext cx="193835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2000" dirty="0" smtClean="0"/>
              <a:t>ผู้บังคับบัญชาซึ่งมีอำนาจ</a:t>
            </a:r>
          </a:p>
          <a:p>
            <a:pPr algn="ctr"/>
            <a:r>
              <a:rPr lang="th-TH" sz="2000" dirty="0" smtClean="0"/>
              <a:t>สั่งบรรจุ ตามมาตรา 57</a:t>
            </a:r>
          </a:p>
          <a:p>
            <a:pPr algn="ctr"/>
            <a:r>
              <a:rPr lang="th-TH" sz="2000" dirty="0" smtClean="0"/>
              <a:t>พิจารณาย้ายเพื่อแต่งตั้ง</a:t>
            </a:r>
            <a:endParaRPr lang="th-TH" sz="2000" dirty="0"/>
          </a:p>
        </p:txBody>
      </p:sp>
      <p:sp>
        <p:nvSpPr>
          <p:cNvPr id="10" name="กล่องข้อความ 9"/>
          <p:cNvSpPr txBox="1"/>
          <p:nvPr/>
        </p:nvSpPr>
        <p:spPr>
          <a:xfrm>
            <a:off x="940495" y="4320731"/>
            <a:ext cx="13981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2000" dirty="0" smtClean="0"/>
              <a:t>ประเภททั่วไป</a:t>
            </a:r>
          </a:p>
          <a:p>
            <a:pPr algn="ctr"/>
            <a:r>
              <a:rPr lang="th-TH" sz="2000" dirty="0" smtClean="0"/>
              <a:t>ระดับชำนาญงาน</a:t>
            </a:r>
            <a:endParaRPr lang="th-TH" sz="2000" dirty="0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8726202" y="6298433"/>
            <a:ext cx="31951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800" dirty="0" smtClean="0"/>
              <a:t>พ.ร.บ. </a:t>
            </a:r>
            <a:r>
              <a:rPr lang="en-US" sz="1800" dirty="0" smtClean="0"/>
              <a:t>:</a:t>
            </a:r>
            <a:r>
              <a:rPr lang="th-TH" sz="1800" dirty="0" smtClean="0"/>
              <a:t> พระราชบัญญัติระเบียบราชการ</a:t>
            </a:r>
            <a:r>
              <a:rPr lang="th-TH" sz="1800" dirty="0" err="1" smtClean="0"/>
              <a:t>พลเรือน</a:t>
            </a:r>
            <a:endParaRPr lang="th-TH" sz="1800" dirty="0"/>
          </a:p>
        </p:txBody>
      </p:sp>
      <p:pic>
        <p:nvPicPr>
          <p:cNvPr id="12" name="รูปภาพ 11"/>
          <p:cNvPicPr>
            <a:picLocks noChangeAspect="1"/>
          </p:cNvPicPr>
          <p:nvPr/>
        </p:nvPicPr>
        <p:blipFill rotWithShape="1">
          <a:blip r:embed="rId6"/>
          <a:srcRect r="12413"/>
          <a:stretch/>
        </p:blipFill>
        <p:spPr>
          <a:xfrm>
            <a:off x="3369199" y="2741441"/>
            <a:ext cx="1464059" cy="1114367"/>
          </a:xfrm>
          <a:prstGeom prst="rect">
            <a:avLst/>
          </a:prstGeom>
        </p:spPr>
      </p:pic>
      <p:sp>
        <p:nvSpPr>
          <p:cNvPr id="13" name="กล่องข้อความ 12"/>
          <p:cNvSpPr txBox="1"/>
          <p:nvPr/>
        </p:nvSpPr>
        <p:spPr>
          <a:xfrm>
            <a:off x="3656292" y="4320731"/>
            <a:ext cx="8082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 smtClean="0"/>
              <a:t>สอบผ่าน</a:t>
            </a:r>
            <a:endParaRPr lang="th-TH" sz="2000" dirty="0"/>
          </a:p>
        </p:txBody>
      </p:sp>
      <p:sp>
        <p:nvSpPr>
          <p:cNvPr id="14" name="กล่องข้อความ 13"/>
          <p:cNvSpPr txBox="1"/>
          <p:nvPr/>
        </p:nvSpPr>
        <p:spPr>
          <a:xfrm>
            <a:off x="10452617" y="4298572"/>
            <a:ext cx="12907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 smtClean="0"/>
              <a:t>ประเภทวิชาการ</a:t>
            </a:r>
          </a:p>
          <a:p>
            <a:r>
              <a:rPr lang="th-TH" sz="2000" dirty="0" smtClean="0"/>
              <a:t>ระดับปฏิบัติการ</a:t>
            </a:r>
            <a:endParaRPr lang="th-TH" sz="2000" dirty="0"/>
          </a:p>
        </p:txBody>
      </p:sp>
      <p:pic>
        <p:nvPicPr>
          <p:cNvPr id="18" name="รูปภาพ 17"/>
          <p:cNvPicPr>
            <a:picLocks noChangeAspect="1"/>
          </p:cNvPicPr>
          <p:nvPr/>
        </p:nvPicPr>
        <p:blipFill rotWithShape="1">
          <a:blip r:embed="rId7"/>
          <a:srcRect b="47125"/>
          <a:stretch/>
        </p:blipFill>
        <p:spPr>
          <a:xfrm>
            <a:off x="5248516" y="2577418"/>
            <a:ext cx="1735115" cy="1296082"/>
          </a:xfrm>
          <a:prstGeom prst="rect">
            <a:avLst/>
          </a:prstGeom>
        </p:spPr>
      </p:pic>
      <p:sp>
        <p:nvSpPr>
          <p:cNvPr id="19" name="กล่องข้อความ 18"/>
          <p:cNvSpPr txBox="1"/>
          <p:nvPr/>
        </p:nvSpPr>
        <p:spPr>
          <a:xfrm>
            <a:off x="4758234" y="4362983"/>
            <a:ext cx="267252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2000" dirty="0"/>
              <a:t>สายงานที่สอบได้</a:t>
            </a:r>
            <a:br>
              <a:rPr lang="th-TH" sz="2000" dirty="0"/>
            </a:br>
            <a:r>
              <a:rPr lang="th-TH" sz="2000" dirty="0"/>
              <a:t>เป็นสายงานเดียวกันกับตำแหน่ง</a:t>
            </a:r>
            <a:r>
              <a:rPr lang="th-TH" sz="2000" dirty="0" smtClean="0"/>
              <a:t>ว่าง</a:t>
            </a:r>
            <a:br>
              <a:rPr lang="th-TH" sz="2000" dirty="0" smtClean="0"/>
            </a:br>
            <a:r>
              <a:rPr lang="th-TH" sz="2000" dirty="0" smtClean="0"/>
              <a:t>ไม่ต้องรอถึงลำดับ</a:t>
            </a:r>
            <a:endParaRPr lang="th-TH" sz="2000" dirty="0"/>
          </a:p>
        </p:txBody>
      </p:sp>
      <p:sp>
        <p:nvSpPr>
          <p:cNvPr id="20" name="สี่เหลี่ยมผืนผ้า 19"/>
          <p:cNvSpPr/>
          <p:nvPr/>
        </p:nvSpPr>
        <p:spPr>
          <a:xfrm>
            <a:off x="5345906" y="3675856"/>
            <a:ext cx="1538288" cy="457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วงเล็บปีกกาขวา 20"/>
          <p:cNvSpPr/>
          <p:nvPr/>
        </p:nvSpPr>
        <p:spPr>
          <a:xfrm>
            <a:off x="6136369" y="2968310"/>
            <a:ext cx="140664" cy="417512"/>
          </a:xfrm>
          <a:prstGeom prst="rightBrac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กล่องข้อความ 21"/>
          <p:cNvSpPr txBox="1"/>
          <p:nvPr/>
        </p:nvSpPr>
        <p:spPr>
          <a:xfrm>
            <a:off x="6289275" y="3066163"/>
            <a:ext cx="57099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050" b="1" dirty="0" smtClean="0"/>
              <a:t>บรรจุแล้ว</a:t>
            </a:r>
            <a:endParaRPr lang="th-TH" sz="1050" b="1" dirty="0"/>
          </a:p>
        </p:txBody>
      </p:sp>
      <p:sp>
        <p:nvSpPr>
          <p:cNvPr id="23" name="เครื่องหมายบั้ง 22"/>
          <p:cNvSpPr/>
          <p:nvPr/>
        </p:nvSpPr>
        <p:spPr>
          <a:xfrm>
            <a:off x="2975032" y="3135442"/>
            <a:ext cx="214017" cy="369274"/>
          </a:xfrm>
          <a:prstGeom prst="chevr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4" name="เครื่องหมายบั้ง 23"/>
          <p:cNvSpPr/>
          <p:nvPr/>
        </p:nvSpPr>
        <p:spPr>
          <a:xfrm>
            <a:off x="5004352" y="3165231"/>
            <a:ext cx="214017" cy="369274"/>
          </a:xfrm>
          <a:prstGeom prst="chevr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5" name="เครื่องหมายบั้ง 24"/>
          <p:cNvSpPr/>
          <p:nvPr/>
        </p:nvSpPr>
        <p:spPr>
          <a:xfrm>
            <a:off x="7261905" y="3113987"/>
            <a:ext cx="214017" cy="369274"/>
          </a:xfrm>
          <a:prstGeom prst="chevron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6" name="เครื่องหมายบั้ง 25"/>
          <p:cNvSpPr/>
          <p:nvPr/>
        </p:nvSpPr>
        <p:spPr>
          <a:xfrm>
            <a:off x="9666549" y="3113987"/>
            <a:ext cx="214017" cy="369274"/>
          </a:xfrm>
          <a:prstGeom prst="chevr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2705603" y="5895630"/>
            <a:ext cx="652914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000" b="1" dirty="0" smtClean="0"/>
              <a:t>(ตามหลักเกณฑ์หนังสือสำนักงาน ก.พ. ที่ </a:t>
            </a:r>
            <a:r>
              <a:rPr lang="th-TH" sz="2000" b="1" dirty="0" err="1" smtClean="0"/>
              <a:t>นร</a:t>
            </a:r>
            <a:r>
              <a:rPr lang="th-TH" sz="2000" b="1" dirty="0" smtClean="0"/>
              <a:t> 0711/ว 12 ลงวันที่ 1 ตุลาคม 2533)</a:t>
            </a:r>
            <a:endParaRPr lang="th-TH" sz="2000" b="1" dirty="0"/>
          </a:p>
        </p:txBody>
      </p:sp>
      <p:sp>
        <p:nvSpPr>
          <p:cNvPr id="28" name="ม้วนกระดาษแนวนอน 27"/>
          <p:cNvSpPr/>
          <p:nvPr/>
        </p:nvSpPr>
        <p:spPr>
          <a:xfrm>
            <a:off x="362461" y="1671053"/>
            <a:ext cx="4641891" cy="686604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tx1"/>
                </a:solidFill>
              </a:rPr>
              <a:t>ระดับชำนาญงาน กรณีที่ 1 (ตรงสายงาน)</a:t>
            </a:r>
            <a:endParaRPr lang="th-TH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846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653143" y="226634"/>
            <a:ext cx="836022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th-TH" dirty="0" smtClean="0">
                <a:solidFill>
                  <a:srgbClr val="002060"/>
                </a:solidFill>
              </a:rPr>
              <a:t>กรณีการย้ายข้าราชการ</a:t>
            </a:r>
            <a:r>
              <a:rPr lang="th-TH" dirty="0" err="1" smtClean="0">
                <a:solidFill>
                  <a:srgbClr val="002060"/>
                </a:solidFill>
              </a:rPr>
              <a:t>พลเรือน</a:t>
            </a:r>
            <a:r>
              <a:rPr lang="th-TH" dirty="0" smtClean="0">
                <a:solidFill>
                  <a:srgbClr val="002060"/>
                </a:solidFill>
              </a:rPr>
              <a:t>สามัญผู้สอบแข่งขันได้ </a:t>
            </a:r>
          </a:p>
          <a:p>
            <a:r>
              <a:rPr lang="th-TH" dirty="0" smtClean="0"/>
              <a:t>(ตามหลักเกณฑ์หนังสือสำนักงาน ก.พ. ที่ </a:t>
            </a:r>
            <a:r>
              <a:rPr lang="th-TH" dirty="0" err="1" smtClean="0"/>
              <a:t>นร</a:t>
            </a:r>
            <a:r>
              <a:rPr lang="th-TH" dirty="0" smtClean="0"/>
              <a:t> 1004/ ว 17 ลงวันที่ 11 ธันวาคม 2556)</a:t>
            </a:r>
            <a:endParaRPr lang="th-TH" dirty="0"/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9778" r="8977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00370" y="2082118"/>
            <a:ext cx="1278390" cy="1278390"/>
          </a:xfrm>
          <a:prstGeom prst="rect">
            <a:avLst/>
          </a:prstGeo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9402" y="2043339"/>
            <a:ext cx="1317169" cy="1317169"/>
          </a:xfrm>
          <a:prstGeom prst="rect">
            <a:avLst/>
          </a:prstGeom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86912" y="2043339"/>
            <a:ext cx="1320801" cy="1320801"/>
          </a:xfrm>
          <a:prstGeom prst="rect">
            <a:avLst/>
          </a:prstGeom>
        </p:spPr>
      </p:pic>
      <p:sp>
        <p:nvSpPr>
          <p:cNvPr id="9" name="สี่เหลี่ยมผืนผ้า 8"/>
          <p:cNvSpPr/>
          <p:nvPr/>
        </p:nvSpPr>
        <p:spPr>
          <a:xfrm>
            <a:off x="7478136" y="3595934"/>
            <a:ext cx="193835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2000" dirty="0" smtClean="0"/>
              <a:t>ผู้บังคับบัญชาซึ่งมีอำนาจ</a:t>
            </a:r>
          </a:p>
          <a:p>
            <a:pPr algn="ctr"/>
            <a:r>
              <a:rPr lang="th-TH" sz="2000" dirty="0" smtClean="0"/>
              <a:t>สั่งบรรจุ ตามมาตรา 57</a:t>
            </a:r>
          </a:p>
          <a:p>
            <a:pPr algn="ctr"/>
            <a:r>
              <a:rPr lang="th-TH" sz="2000" dirty="0" smtClean="0"/>
              <a:t>พิจารณาย้ายเพื่อแต่งตั้ง</a:t>
            </a:r>
            <a:endParaRPr lang="th-TH" sz="2000" dirty="0"/>
          </a:p>
        </p:txBody>
      </p:sp>
      <p:sp>
        <p:nvSpPr>
          <p:cNvPr id="10" name="กล่องข้อความ 9"/>
          <p:cNvSpPr txBox="1"/>
          <p:nvPr/>
        </p:nvSpPr>
        <p:spPr>
          <a:xfrm>
            <a:off x="940494" y="3669402"/>
            <a:ext cx="13981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2000" dirty="0" smtClean="0"/>
              <a:t>ประเภททั่วไป</a:t>
            </a:r>
          </a:p>
          <a:p>
            <a:pPr algn="ctr"/>
            <a:r>
              <a:rPr lang="th-TH" sz="2000" dirty="0" smtClean="0"/>
              <a:t>ระดับชำนาญงาน</a:t>
            </a:r>
            <a:endParaRPr lang="th-TH" sz="2000" dirty="0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8746950" y="6349677"/>
            <a:ext cx="31951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800" dirty="0" smtClean="0"/>
              <a:t>พ.ร.บ. </a:t>
            </a:r>
            <a:r>
              <a:rPr lang="en-US" sz="1800" dirty="0" smtClean="0"/>
              <a:t>:</a:t>
            </a:r>
            <a:r>
              <a:rPr lang="th-TH" sz="1800" dirty="0" smtClean="0"/>
              <a:t> พระราชบัญญัติระเบียบราชการ</a:t>
            </a:r>
            <a:r>
              <a:rPr lang="th-TH" sz="1800" dirty="0" err="1" smtClean="0"/>
              <a:t>พลเรือน</a:t>
            </a:r>
            <a:endParaRPr lang="th-TH" sz="1800" dirty="0"/>
          </a:p>
        </p:txBody>
      </p:sp>
      <p:pic>
        <p:nvPicPr>
          <p:cNvPr id="12" name="รูปภาพ 11"/>
          <p:cNvPicPr>
            <a:picLocks noChangeAspect="1"/>
          </p:cNvPicPr>
          <p:nvPr/>
        </p:nvPicPr>
        <p:blipFill rotWithShape="1">
          <a:blip r:embed="rId6"/>
          <a:srcRect r="12413"/>
          <a:stretch/>
        </p:blipFill>
        <p:spPr>
          <a:xfrm>
            <a:off x="3369199" y="2246141"/>
            <a:ext cx="1464059" cy="1114367"/>
          </a:xfrm>
          <a:prstGeom prst="rect">
            <a:avLst/>
          </a:prstGeom>
        </p:spPr>
      </p:pic>
      <p:sp>
        <p:nvSpPr>
          <p:cNvPr id="13" name="กล่องข้อความ 12"/>
          <p:cNvSpPr txBox="1"/>
          <p:nvPr/>
        </p:nvSpPr>
        <p:spPr>
          <a:xfrm>
            <a:off x="3656292" y="3694803"/>
            <a:ext cx="8082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 smtClean="0"/>
              <a:t>สอบผ่าน</a:t>
            </a:r>
            <a:endParaRPr lang="th-TH" sz="2000" dirty="0"/>
          </a:p>
        </p:txBody>
      </p:sp>
      <p:sp>
        <p:nvSpPr>
          <p:cNvPr id="14" name="กล่องข้อความ 13"/>
          <p:cNvSpPr txBox="1"/>
          <p:nvPr/>
        </p:nvSpPr>
        <p:spPr>
          <a:xfrm>
            <a:off x="10452617" y="3658130"/>
            <a:ext cx="12907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 smtClean="0"/>
              <a:t>ประเภทวิชาการ</a:t>
            </a:r>
          </a:p>
          <a:p>
            <a:r>
              <a:rPr lang="th-TH" sz="2000" dirty="0" smtClean="0"/>
              <a:t>ระดับปฏิบัติการ</a:t>
            </a:r>
            <a:endParaRPr lang="th-TH" sz="2000" dirty="0"/>
          </a:p>
        </p:txBody>
      </p:sp>
      <p:pic>
        <p:nvPicPr>
          <p:cNvPr id="18" name="รูปภาพ 17"/>
          <p:cNvPicPr>
            <a:picLocks noChangeAspect="1"/>
          </p:cNvPicPr>
          <p:nvPr/>
        </p:nvPicPr>
        <p:blipFill rotWithShape="1">
          <a:blip r:embed="rId7"/>
          <a:srcRect b="47125"/>
          <a:stretch/>
        </p:blipFill>
        <p:spPr>
          <a:xfrm>
            <a:off x="5248516" y="2082118"/>
            <a:ext cx="1735115" cy="1296082"/>
          </a:xfrm>
          <a:prstGeom prst="rect">
            <a:avLst/>
          </a:prstGeom>
        </p:spPr>
      </p:pic>
      <p:sp>
        <p:nvSpPr>
          <p:cNvPr id="19" name="กล่องข้อความ 18"/>
          <p:cNvSpPr txBox="1"/>
          <p:nvPr/>
        </p:nvSpPr>
        <p:spPr>
          <a:xfrm>
            <a:off x="5314533" y="3660857"/>
            <a:ext cx="17123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2000" dirty="0" smtClean="0"/>
              <a:t>ถ้ามีตำแหน่งว่าง</a:t>
            </a:r>
          </a:p>
          <a:p>
            <a:pPr algn="ctr"/>
            <a:r>
              <a:rPr lang="th-TH" sz="2000" dirty="0" smtClean="0">
                <a:solidFill>
                  <a:srgbClr val="FF0000"/>
                </a:solidFill>
              </a:rPr>
              <a:t>ไม่ใช่</a:t>
            </a:r>
            <a:r>
              <a:rPr lang="th-TH" sz="2000" dirty="0" smtClean="0"/>
              <a:t>สายงานที่สอบได้</a:t>
            </a:r>
            <a:endParaRPr lang="th-TH" sz="2000" dirty="0"/>
          </a:p>
        </p:txBody>
      </p:sp>
      <p:sp>
        <p:nvSpPr>
          <p:cNvPr id="20" name="สี่เหลี่ยมผืนผ้า 19"/>
          <p:cNvSpPr/>
          <p:nvPr/>
        </p:nvSpPr>
        <p:spPr>
          <a:xfrm>
            <a:off x="5345906" y="3180556"/>
            <a:ext cx="1538288" cy="457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วงเล็บปีกกาขวา 20"/>
          <p:cNvSpPr/>
          <p:nvPr/>
        </p:nvSpPr>
        <p:spPr>
          <a:xfrm>
            <a:off x="6136369" y="2473010"/>
            <a:ext cx="140664" cy="417512"/>
          </a:xfrm>
          <a:prstGeom prst="rightBrac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กล่องข้อความ 21"/>
          <p:cNvSpPr txBox="1"/>
          <p:nvPr/>
        </p:nvSpPr>
        <p:spPr>
          <a:xfrm>
            <a:off x="6289275" y="2570863"/>
            <a:ext cx="57099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050" b="1" dirty="0" smtClean="0"/>
              <a:t>บรรจุแล้ว</a:t>
            </a:r>
            <a:endParaRPr lang="th-TH" sz="1050" b="1" dirty="0"/>
          </a:p>
        </p:txBody>
      </p:sp>
      <p:sp>
        <p:nvSpPr>
          <p:cNvPr id="23" name="เครื่องหมายบั้ง 22"/>
          <p:cNvSpPr/>
          <p:nvPr/>
        </p:nvSpPr>
        <p:spPr>
          <a:xfrm>
            <a:off x="2975032" y="2640142"/>
            <a:ext cx="214017" cy="369274"/>
          </a:xfrm>
          <a:prstGeom prst="chevr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4" name="เครื่องหมายบั้ง 23"/>
          <p:cNvSpPr/>
          <p:nvPr/>
        </p:nvSpPr>
        <p:spPr>
          <a:xfrm>
            <a:off x="5004352" y="2669931"/>
            <a:ext cx="214017" cy="369274"/>
          </a:xfrm>
          <a:prstGeom prst="chevr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5" name="เครื่องหมายบั้ง 24"/>
          <p:cNvSpPr/>
          <p:nvPr/>
        </p:nvSpPr>
        <p:spPr>
          <a:xfrm rot="16200000">
            <a:off x="8378843" y="4536102"/>
            <a:ext cx="228450" cy="547125"/>
          </a:xfrm>
          <a:prstGeom prst="chevr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6" name="เครื่องหมายบั้ง 25"/>
          <p:cNvSpPr/>
          <p:nvPr/>
        </p:nvSpPr>
        <p:spPr>
          <a:xfrm>
            <a:off x="9666549" y="2618687"/>
            <a:ext cx="214017" cy="369274"/>
          </a:xfrm>
          <a:prstGeom prst="chevr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2197057" y="6349677"/>
            <a:ext cx="652914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000" b="1" dirty="0" smtClean="0"/>
              <a:t>(ตามหลักเกณฑ์หนังสือสำนักงาน ก.พ. ที่ </a:t>
            </a:r>
            <a:r>
              <a:rPr lang="th-TH" sz="2000" b="1" dirty="0" err="1" smtClean="0"/>
              <a:t>นร</a:t>
            </a:r>
            <a:r>
              <a:rPr lang="th-TH" sz="2000" b="1" dirty="0" smtClean="0"/>
              <a:t> 1006/ว 15 ลงวันที่ 28 มิถุนายน 2547)</a:t>
            </a:r>
            <a:endParaRPr lang="th-TH" sz="2000" b="1" dirty="0"/>
          </a:p>
        </p:txBody>
      </p:sp>
      <p:sp>
        <p:nvSpPr>
          <p:cNvPr id="28" name="ม้วนกระดาษแนวนอน 27"/>
          <p:cNvSpPr/>
          <p:nvPr/>
        </p:nvSpPr>
        <p:spPr>
          <a:xfrm>
            <a:off x="362460" y="1223316"/>
            <a:ext cx="4760869" cy="686604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tx1"/>
                </a:solidFill>
              </a:rPr>
              <a:t>ระดับชำนาญงาน กรณีที่ 2 (</a:t>
            </a:r>
            <a:r>
              <a:rPr lang="th-TH" dirty="0" smtClean="0">
                <a:solidFill>
                  <a:srgbClr val="FF0000"/>
                </a:solidFill>
              </a:rPr>
              <a:t>ไม่</a:t>
            </a:r>
            <a:r>
              <a:rPr lang="th-TH" dirty="0" smtClean="0">
                <a:solidFill>
                  <a:schemeClr val="tx1"/>
                </a:solidFill>
              </a:rPr>
              <a:t>ตรงสายงาน)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2" name="เครื่องหมายบั้ง 1"/>
          <p:cNvSpPr/>
          <p:nvPr/>
        </p:nvSpPr>
        <p:spPr>
          <a:xfrm rot="5400000">
            <a:off x="6003323" y="4530999"/>
            <a:ext cx="245846" cy="553978"/>
          </a:xfrm>
          <a:prstGeom prst="chevr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3" name="กล่องข้อความ 2"/>
          <p:cNvSpPr txBox="1"/>
          <p:nvPr/>
        </p:nvSpPr>
        <p:spPr>
          <a:xfrm>
            <a:off x="1294894" y="5051909"/>
            <a:ext cx="8585417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sz="1800" dirty="0" smtClean="0"/>
              <a:t>(1) ตั้ง</a:t>
            </a:r>
            <a:r>
              <a:rPr lang="th-TH" sz="1800" dirty="0"/>
              <a:t>คณะกรรมการเพื่อดำเนินการคัดเลือกฯ โดยการทดสอบความรู้ ความสามารถเฉพาะตำแหน่ง </a:t>
            </a:r>
            <a:endParaRPr lang="th-TH" sz="1800" dirty="0" smtClean="0"/>
          </a:p>
          <a:p>
            <a:r>
              <a:rPr lang="th-TH" sz="1800" dirty="0" smtClean="0"/>
              <a:t>และ</a:t>
            </a:r>
            <a:r>
              <a:rPr lang="th-TH" sz="1800" dirty="0"/>
              <a:t>ประเมินความเหมาะสมกับตำแหน่ง โดยให้ทดลองปฏิบัติงานในระยะเวลาตามที่คณะกรรมการ</a:t>
            </a:r>
            <a:r>
              <a:rPr lang="th-TH" sz="1800" dirty="0" smtClean="0"/>
              <a:t>กำหนด</a:t>
            </a:r>
          </a:p>
          <a:p>
            <a:r>
              <a:rPr lang="th-TH" sz="1800" dirty="0" smtClean="0"/>
              <a:t>(2) </a:t>
            </a:r>
            <a:r>
              <a:rPr lang="th-TH" sz="1800" dirty="0"/>
              <a:t>การแต่งตั้งผู้ได้รับการคัดเลือกดังกล่าว ต้องไม่ก่อนวันที่ผ่านการคัดเลือกของคณะกรรมการ</a:t>
            </a:r>
            <a:endParaRPr lang="en-US" sz="1800" dirty="0"/>
          </a:p>
          <a:p>
            <a:r>
              <a:rPr lang="th-TH" sz="1800" dirty="0" smtClean="0"/>
              <a:t>(</a:t>
            </a:r>
            <a:r>
              <a:rPr lang="th-TH" sz="1800" dirty="0"/>
              <a:t>3) ผู้ได้รับการคัดเลือกต้องทำข้อตกลงเพื่อปฏิบัติงานในตำแหน่งที่ได้รับแต่งตั้งเป็น</a:t>
            </a:r>
            <a:r>
              <a:rPr lang="th-TH" sz="1800" dirty="0" smtClean="0"/>
              <a:t>ระยะเวลาไม่</a:t>
            </a:r>
            <a:r>
              <a:rPr lang="th-TH" sz="1800" dirty="0"/>
              <a:t>น้อยกว่า 1 ปี จึงจะย้ายหรือโอนได้</a:t>
            </a:r>
          </a:p>
        </p:txBody>
      </p:sp>
      <p:cxnSp>
        <p:nvCxnSpPr>
          <p:cNvPr id="15" name="ตัวเชื่อมต่อตรง 14"/>
          <p:cNvCxnSpPr/>
          <p:nvPr/>
        </p:nvCxnSpPr>
        <p:spPr>
          <a:xfrm flipH="1">
            <a:off x="7245240" y="1621053"/>
            <a:ext cx="9246" cy="307605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9308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279401" y="806451"/>
            <a:ext cx="11099799" cy="45704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buFont typeface="Wingdings" panose="05000000000000000000" pitchFamily="2" charset="2"/>
              <a:buChar char="Ø"/>
            </a:pPr>
            <a:r>
              <a:rPr lang="th-TH" dirty="0" smtClean="0">
                <a:solidFill>
                  <a:srgbClr val="002060"/>
                </a:solidFill>
              </a:rPr>
              <a:t>หลักเกณฑ์และระเบียบที่เกี่ยวข้อง</a:t>
            </a:r>
          </a:p>
          <a:p>
            <a:pPr algn="thaiDist"/>
            <a:endParaRPr lang="th-TH" dirty="0" smtClean="0">
              <a:solidFill>
                <a:srgbClr val="002060"/>
              </a:solidFill>
            </a:endParaRPr>
          </a:p>
          <a:p>
            <a:pPr algn="thaiDist">
              <a:spcAft>
                <a:spcPts val="600"/>
              </a:spcAft>
            </a:pPr>
            <a:r>
              <a:rPr lang="th-TH" dirty="0">
                <a:solidFill>
                  <a:srgbClr val="002060"/>
                </a:solidFill>
              </a:rPr>
              <a:t>	</a:t>
            </a:r>
            <a:r>
              <a:rPr lang="th-TH" sz="2400" dirty="0" smtClean="0"/>
              <a:t>- พระราชบัญญัติระเบียบข้าราชการ</a:t>
            </a:r>
            <a:r>
              <a:rPr lang="th-TH" sz="2400" dirty="0" err="1" smtClean="0"/>
              <a:t>พลเรือน</a:t>
            </a:r>
            <a:r>
              <a:rPr lang="th-TH" sz="2400" dirty="0" smtClean="0"/>
              <a:t> พ.ศ. 2551</a:t>
            </a:r>
            <a:r>
              <a:rPr lang="th-TH" sz="2400" dirty="0"/>
              <a:t>	</a:t>
            </a:r>
            <a:endParaRPr lang="th-TH" sz="2400" dirty="0" smtClean="0"/>
          </a:p>
          <a:p>
            <a:pPr algn="thaiDist"/>
            <a:r>
              <a:rPr lang="th-TH" sz="2400" dirty="0">
                <a:solidFill>
                  <a:srgbClr val="002060"/>
                </a:solidFill>
              </a:rPr>
              <a:t>	</a:t>
            </a:r>
            <a:r>
              <a:rPr lang="th-TH" sz="2400" dirty="0" smtClean="0"/>
              <a:t>- หนังสือ</a:t>
            </a:r>
            <a:r>
              <a:rPr lang="th-TH" sz="2400" dirty="0"/>
              <a:t>สำนักงาน ก.พ. ที่ </a:t>
            </a:r>
            <a:r>
              <a:rPr lang="th-TH" sz="2400" dirty="0" err="1"/>
              <a:t>นร</a:t>
            </a:r>
            <a:r>
              <a:rPr lang="th-TH" sz="2400" dirty="0"/>
              <a:t> </a:t>
            </a:r>
            <a:r>
              <a:rPr lang="th-TH" sz="2400" dirty="0" smtClean="0"/>
              <a:t>1004/ว </a:t>
            </a:r>
            <a:r>
              <a:rPr lang="th-TH" sz="2400" dirty="0"/>
              <a:t>17 ลงวันที่ 11 ธันวาคม </a:t>
            </a:r>
            <a:r>
              <a:rPr lang="th-TH" sz="2400" dirty="0" smtClean="0"/>
              <a:t>2556 เรื่อง การสรรหาโดยการสอบแข่งขันเพื่อบรรจุบุคคล	   เข้ารับราชการ </a:t>
            </a:r>
            <a:r>
              <a:rPr lang="th-TH" sz="2400" dirty="0" smtClean="0">
                <a:solidFill>
                  <a:srgbClr val="002060"/>
                </a:solidFill>
              </a:rPr>
              <a:t>	</a:t>
            </a:r>
          </a:p>
          <a:p>
            <a:pPr algn="thaiDist">
              <a:spcAft>
                <a:spcPts val="600"/>
              </a:spcAft>
            </a:pPr>
            <a:r>
              <a:rPr lang="th-TH" sz="2400" dirty="0">
                <a:solidFill>
                  <a:srgbClr val="002060"/>
                </a:solidFill>
              </a:rPr>
              <a:t>	</a:t>
            </a:r>
            <a:r>
              <a:rPr lang="th-TH" sz="2400" dirty="0" smtClean="0"/>
              <a:t>- </a:t>
            </a:r>
            <a:r>
              <a:rPr lang="th-TH" sz="2400" dirty="0"/>
              <a:t>หนังสือสำนักงาน ก.พ. ที่ </a:t>
            </a:r>
            <a:r>
              <a:rPr lang="th-TH" sz="2400" dirty="0" err="1"/>
              <a:t>นร</a:t>
            </a:r>
            <a:r>
              <a:rPr lang="th-TH" sz="2400" dirty="0"/>
              <a:t> 1004.1/ว 4 ลงวันที่ 18 มีนาคม </a:t>
            </a:r>
            <a:r>
              <a:rPr lang="th-TH" sz="2400" dirty="0" smtClean="0"/>
              <a:t>2548 เรื่อง การเลื่อนข้าราชการ</a:t>
            </a:r>
            <a:r>
              <a:rPr lang="th-TH" sz="2400" dirty="0" err="1" smtClean="0"/>
              <a:t>พลเรือน</a:t>
            </a:r>
            <a:r>
              <a:rPr lang="th-TH" sz="2400" dirty="0" smtClean="0"/>
              <a:t>ผู้สอบแข่งขันได้     	   ขึ้นแต่งตั้งให้ดำรงตำแหน่งในระดับที่สูงขึ้น</a:t>
            </a:r>
          </a:p>
          <a:p>
            <a:pPr algn="thaiDist">
              <a:spcAft>
                <a:spcPts val="600"/>
              </a:spcAft>
            </a:pPr>
            <a:r>
              <a:rPr lang="th-TH" sz="2400" dirty="0"/>
              <a:t>	- หนังสือสำนักงาน ก.พ. ที่ </a:t>
            </a:r>
            <a:r>
              <a:rPr lang="th-TH" sz="2400" dirty="0" err="1"/>
              <a:t>นร</a:t>
            </a:r>
            <a:r>
              <a:rPr lang="th-TH" sz="2400" dirty="0"/>
              <a:t> 1006/ว 15 ลงวันที่ 28 มิถุนายน </a:t>
            </a:r>
            <a:r>
              <a:rPr lang="th-TH" sz="2400" dirty="0" smtClean="0"/>
              <a:t>2547 เรื่อง การย้ายหรือโอนข้าราชการ</a:t>
            </a:r>
            <a:r>
              <a:rPr lang="th-TH" sz="2400" dirty="0" err="1" smtClean="0"/>
              <a:t>พลเรือน</a:t>
            </a:r>
            <a:r>
              <a:rPr lang="th-TH" sz="2400" dirty="0" smtClean="0"/>
              <a:t>สามัญ        	   ซึ่งได้รับวุฒิเพิ่มขึ้น</a:t>
            </a:r>
          </a:p>
          <a:p>
            <a:pPr algn="thaiDist">
              <a:spcAft>
                <a:spcPts val="600"/>
              </a:spcAft>
            </a:pPr>
            <a:r>
              <a:rPr lang="th-TH" sz="2400" dirty="0"/>
              <a:t>	- หนังสือสำนักงาน ก.พ. ที่ </a:t>
            </a:r>
            <a:r>
              <a:rPr lang="th-TH" sz="2400" dirty="0" err="1"/>
              <a:t>นร</a:t>
            </a:r>
            <a:r>
              <a:rPr lang="th-TH" sz="2400" dirty="0"/>
              <a:t> 0711/ว 12 ลงวันที่ 1 ตุลาคม </a:t>
            </a:r>
            <a:r>
              <a:rPr lang="th-TH" sz="2400" dirty="0" smtClean="0"/>
              <a:t>2533 เรื่อง </a:t>
            </a:r>
            <a:r>
              <a:rPr lang="th-TH" sz="2400" dirty="0"/>
              <a:t>การย้ายหรือโอน</a:t>
            </a:r>
            <a:r>
              <a:rPr lang="th-TH" sz="2400" dirty="0" smtClean="0"/>
              <a:t>ข้าราชการ</a:t>
            </a:r>
            <a:r>
              <a:rPr lang="th-TH" sz="2400" dirty="0" err="1" smtClean="0"/>
              <a:t>พล</a:t>
            </a:r>
            <a:r>
              <a:rPr lang="th-TH" sz="2400" dirty="0" err="1"/>
              <a:t>เรือน</a:t>
            </a:r>
            <a:r>
              <a:rPr lang="th-TH" sz="2400" dirty="0"/>
              <a:t>สามัญซึ่ง</a:t>
            </a:r>
            <a:r>
              <a:rPr lang="th-TH" sz="2400" dirty="0" smtClean="0"/>
              <a:t>ได้รับ       	   วุฒิเพิ่มขึ้น</a:t>
            </a:r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51800" y="203201"/>
            <a:ext cx="3937000" cy="207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361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558800" y="1237447"/>
            <a:ext cx="9398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buFont typeface="Wingdings" panose="05000000000000000000" pitchFamily="2" charset="2"/>
              <a:buChar char="Ø"/>
            </a:pPr>
            <a:r>
              <a:rPr lang="th-TH" dirty="0">
                <a:solidFill>
                  <a:srgbClr val="00B050"/>
                </a:solidFill>
              </a:rPr>
              <a:t>การย้ายข้าราชการ</a:t>
            </a:r>
            <a:r>
              <a:rPr lang="th-TH" dirty="0" err="1">
                <a:solidFill>
                  <a:srgbClr val="00B050"/>
                </a:solidFill>
              </a:rPr>
              <a:t>พลเรือน</a:t>
            </a:r>
            <a:r>
              <a:rPr lang="th-TH" dirty="0">
                <a:solidFill>
                  <a:srgbClr val="00B050"/>
                </a:solidFill>
              </a:rPr>
              <a:t>สามัญผู้สอบแข่งขันได้จากบัญชีผู้ได้รับการคัดเลือก “นำบัญชี”</a:t>
            </a: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558800" y="1925767"/>
            <a:ext cx="11099799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400" dirty="0"/>
              <a:t>	การย้ายข้าราชการ</a:t>
            </a:r>
            <a:r>
              <a:rPr lang="th-TH" sz="2400" dirty="0" err="1"/>
              <a:t>พลเรือน</a:t>
            </a:r>
            <a:r>
              <a:rPr lang="th-TH" sz="2400" dirty="0"/>
              <a:t>สามัญผู้สอบแข่งขันได้ จากบัญชีผู้ได้รับการคัดเลือก “นำบัญชี</a:t>
            </a:r>
            <a:r>
              <a:rPr lang="th-TH" sz="2400" dirty="0" smtClean="0"/>
              <a:t>” </a:t>
            </a:r>
            <a:r>
              <a:rPr lang="th-TH" sz="2400" u="sng" dirty="0" smtClean="0">
                <a:solidFill>
                  <a:srgbClr val="FF0000"/>
                </a:solidFill>
              </a:rPr>
              <a:t>จะต้อง</a:t>
            </a:r>
            <a:r>
              <a:rPr lang="th-TH" sz="2400" dirty="0" smtClean="0"/>
              <a:t>เป็นข้าราชการ      ประเภททั่วไป ระดับปฏิบัติงาน หรือชำนาญงานของสำนักงานปลัดกระทรวงเกษตรและสหกรณ์ ขึ้นบัญชีผู้สอบแข่งขันได้ สามารถมีคำสั่งย้ายข้าราชการผู้นั้นให้ดำรงตำแหน่งประเภทวิชาการ ระดับปฏิบัติการได้ แบ่งได้เป็น 2 กรณี ดังนี้</a:t>
            </a:r>
          </a:p>
          <a:p>
            <a:pPr algn="thaiDist">
              <a:spcAft>
                <a:spcPts val="600"/>
              </a:spcAft>
            </a:pPr>
            <a:r>
              <a:rPr lang="th-TH" sz="2400" dirty="0" smtClean="0"/>
              <a:t>	1</a:t>
            </a:r>
            <a:r>
              <a:rPr lang="th-TH" sz="2400" dirty="0"/>
              <a:t>) ข้าราชการประเภททั่วไป ระดับ 1 หรือ 2 หรือ ปฏิบัติงาน ที่ขึ้นบัญชีผู้สอบแข่งขันได้ เมื่อถึงลำดับที่ที่จะได้รับการบรรจุตามบัญชีผู้สอบแข่งขัน และสายงานที่สอบได้นั้น</a:t>
            </a:r>
            <a:r>
              <a:rPr lang="th-TH" sz="2400" u="sng" dirty="0">
                <a:solidFill>
                  <a:srgbClr val="FF0000"/>
                </a:solidFill>
              </a:rPr>
              <a:t>ตรงตามสายงาน</a:t>
            </a:r>
            <a:r>
              <a:rPr lang="th-TH" sz="2400" dirty="0"/>
              <a:t>ที่ว่างอ</a:t>
            </a:r>
            <a:r>
              <a:rPr lang="th-TH" sz="2400" dirty="0" smtClean="0"/>
              <a:t>ยู่ </a:t>
            </a:r>
            <a:r>
              <a:rPr lang="th-TH" sz="2400" i="1" dirty="0"/>
              <a:t>(</a:t>
            </a:r>
            <a:r>
              <a:rPr lang="th-TH" sz="2400" i="1" dirty="0">
                <a:solidFill>
                  <a:srgbClr val="FF0000"/>
                </a:solidFill>
              </a:rPr>
              <a:t>รอ</a:t>
            </a:r>
            <a:r>
              <a:rPr lang="th-TH" sz="2400" i="1" dirty="0"/>
              <a:t>ถึงลำดับที่จะเรียกบรรจุ</a:t>
            </a:r>
            <a:r>
              <a:rPr lang="th-TH" sz="2400" i="1" dirty="0" smtClean="0"/>
              <a:t>)</a:t>
            </a:r>
            <a:endParaRPr lang="th-TH" sz="2400" dirty="0"/>
          </a:p>
          <a:p>
            <a:pPr algn="thaiDist">
              <a:spcAft>
                <a:spcPts val="600"/>
              </a:spcAft>
            </a:pPr>
            <a:r>
              <a:rPr lang="th-TH" sz="2400" dirty="0"/>
              <a:t>	2) ข้าราชการประเภททั่วไป ระดับ 3 หรือ 4 หรือ ชำนาญงาน ที่ขึ้นบัญชีผู้สอบแข่งขันได้ และสายงานที่สอบได้นั้น</a:t>
            </a:r>
            <a:r>
              <a:rPr lang="th-TH" sz="2400" u="sng" dirty="0">
                <a:solidFill>
                  <a:srgbClr val="FF0000"/>
                </a:solidFill>
              </a:rPr>
              <a:t>ตรงตามสายงาน</a:t>
            </a:r>
            <a:r>
              <a:rPr lang="th-TH" sz="2400" dirty="0"/>
              <a:t>ที่ว่างอ</a:t>
            </a:r>
            <a:r>
              <a:rPr lang="th-TH" sz="2400" dirty="0" smtClean="0"/>
              <a:t>ยู่ </a:t>
            </a:r>
            <a:r>
              <a:rPr lang="th-TH" sz="2400" i="1" dirty="0"/>
              <a:t>(</a:t>
            </a:r>
            <a:r>
              <a:rPr lang="th-TH" sz="2400" i="1" dirty="0">
                <a:solidFill>
                  <a:srgbClr val="FF0000"/>
                </a:solidFill>
              </a:rPr>
              <a:t>ไม่ต้องรอ</a:t>
            </a:r>
            <a:r>
              <a:rPr lang="th-TH" sz="2400" i="1" dirty="0"/>
              <a:t>ถึงลำดับที่จะเรียกบรรจุ</a:t>
            </a:r>
            <a:r>
              <a:rPr lang="th-TH" sz="2400" i="1" dirty="0" smtClean="0"/>
              <a:t>)</a:t>
            </a:r>
            <a:endParaRPr lang="th-TH" sz="2400" dirty="0"/>
          </a:p>
        </p:txBody>
      </p:sp>
    </p:spTree>
    <p:extLst>
      <p:ext uri="{BB962C8B-B14F-4D97-AF65-F5344CB8AC3E}">
        <p14:creationId xmlns:p14="http://schemas.microsoft.com/office/powerpoint/2010/main" val="214919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653142" y="706773"/>
            <a:ext cx="99422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th-TH" dirty="0" smtClean="0">
                <a:solidFill>
                  <a:srgbClr val="00B050"/>
                </a:solidFill>
                <a:effectLst/>
                <a:ea typeface="Calibri" panose="020F0502020204030204" pitchFamily="34" charset="0"/>
              </a:rPr>
              <a:t>กรณีการย้ายข้าราชการ</a:t>
            </a:r>
            <a:r>
              <a:rPr lang="th-TH" dirty="0" err="1" smtClean="0">
                <a:solidFill>
                  <a:srgbClr val="00B050"/>
                </a:solidFill>
                <a:effectLst/>
                <a:ea typeface="Calibri" panose="020F0502020204030204" pitchFamily="34" charset="0"/>
              </a:rPr>
              <a:t>พลเรือน</a:t>
            </a:r>
            <a:r>
              <a:rPr lang="th-TH" dirty="0" smtClean="0">
                <a:solidFill>
                  <a:srgbClr val="00B050"/>
                </a:solidFill>
                <a:effectLst/>
                <a:ea typeface="Calibri" panose="020F0502020204030204" pitchFamily="34" charset="0"/>
              </a:rPr>
              <a:t>สามัญผู้สอบแข่งขันได้จากบัญชี</a:t>
            </a:r>
            <a:r>
              <a:rPr lang="th-TH" u="sng" dirty="0" smtClean="0">
                <a:solidFill>
                  <a:srgbClr val="00B050"/>
                </a:solidFill>
                <a:effectLst/>
                <a:ea typeface="Calibri" panose="020F0502020204030204" pitchFamily="34" charset="0"/>
              </a:rPr>
              <a:t>ผู้ได้รับการคัดเลือก </a:t>
            </a:r>
            <a:r>
              <a:rPr lang="th-TH" dirty="0" smtClean="0">
                <a:solidFill>
                  <a:srgbClr val="00B050"/>
                </a:solidFill>
                <a:effectLst/>
                <a:ea typeface="Calibri" panose="020F0502020204030204" pitchFamily="34" charset="0"/>
              </a:rPr>
              <a:t>“นำบัญชี” </a:t>
            </a:r>
          </a:p>
          <a:p>
            <a:r>
              <a:rPr lang="th-TH" dirty="0" smtClean="0">
                <a:effectLst/>
                <a:ea typeface="Calibri" panose="020F0502020204030204" pitchFamily="34" charset="0"/>
              </a:rPr>
              <a:t>(ตามหลักเกณฑ์หนังสือสำนักงาน ก.พ. ที่ </a:t>
            </a:r>
            <a:r>
              <a:rPr lang="th-TH" dirty="0" err="1" smtClean="0">
                <a:effectLst/>
                <a:ea typeface="Calibri" panose="020F0502020204030204" pitchFamily="34" charset="0"/>
              </a:rPr>
              <a:t>นร</a:t>
            </a:r>
            <a:r>
              <a:rPr lang="th-TH" dirty="0" smtClean="0">
                <a:effectLst/>
                <a:ea typeface="Calibri" panose="020F0502020204030204" pitchFamily="34" charset="0"/>
              </a:rPr>
              <a:t> 1006/ ว 18 ลงวันที่ 11 ธันวาคม 2556)</a:t>
            </a:r>
            <a:endParaRPr lang="th-TH" dirty="0"/>
          </a:p>
        </p:txBody>
      </p:sp>
      <p:sp>
        <p:nvSpPr>
          <p:cNvPr id="5" name="ม้วนกระดาษแนวนอน 4"/>
          <p:cNvSpPr/>
          <p:nvPr/>
        </p:nvSpPr>
        <p:spPr>
          <a:xfrm>
            <a:off x="621618" y="1892859"/>
            <a:ext cx="3436068" cy="686604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tx1"/>
                </a:solidFill>
              </a:rPr>
              <a:t>ระดับ 1 หรือ 2 หรือ ปฏิบัติงาน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2387581" y="6122447"/>
            <a:ext cx="647340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b="1" dirty="0" smtClean="0">
                <a:effectLst/>
                <a:ea typeface="Calibri" panose="020F0502020204030204" pitchFamily="34" charset="0"/>
              </a:rPr>
              <a:t>(ตามหลักเกณฑ์หนังสือสำนักงาน ก.พ. ที่ </a:t>
            </a:r>
            <a:r>
              <a:rPr lang="th-TH" sz="2000" b="1" dirty="0" err="1" smtClean="0">
                <a:effectLst/>
                <a:ea typeface="Calibri" panose="020F0502020204030204" pitchFamily="34" charset="0"/>
              </a:rPr>
              <a:t>นร</a:t>
            </a:r>
            <a:r>
              <a:rPr lang="th-TH" sz="2000" b="1" dirty="0" smtClean="0">
                <a:effectLst/>
                <a:ea typeface="Calibri" panose="020F0502020204030204" pitchFamily="34" charset="0"/>
              </a:rPr>
              <a:t> 1006/ว 3 ลงวันที่ 20 กุมภาพันธ์ 2558)</a:t>
            </a:r>
            <a:endParaRPr lang="th-TH" sz="2000" b="1" dirty="0"/>
          </a:p>
        </p:txBody>
      </p:sp>
      <p:pic>
        <p:nvPicPr>
          <p:cNvPr id="7" name="รูปภาพ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9778" r="8977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00370" y="2898548"/>
            <a:ext cx="1278390" cy="1278390"/>
          </a:xfrm>
          <a:prstGeom prst="rect">
            <a:avLst/>
          </a:prstGeom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9402" y="2859769"/>
            <a:ext cx="1317169" cy="1317169"/>
          </a:xfrm>
          <a:prstGeom prst="rect">
            <a:avLst/>
          </a:prstGeom>
        </p:spPr>
      </p:pic>
      <p:pic>
        <p:nvPicPr>
          <p:cNvPr id="9" name="รูปภาพ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86912" y="2859769"/>
            <a:ext cx="1320801" cy="1320801"/>
          </a:xfrm>
          <a:prstGeom prst="rect">
            <a:avLst/>
          </a:prstGeom>
        </p:spPr>
      </p:pic>
      <p:sp>
        <p:nvSpPr>
          <p:cNvPr id="10" name="สี่เหลี่ยมผืนผ้า 9"/>
          <p:cNvSpPr/>
          <p:nvPr/>
        </p:nvSpPr>
        <p:spPr>
          <a:xfrm>
            <a:off x="7478136" y="4630078"/>
            <a:ext cx="193835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2000" dirty="0" smtClean="0"/>
              <a:t>ผู้บังคับบัญชาซึ่งมีอำนาจ</a:t>
            </a:r>
          </a:p>
          <a:p>
            <a:pPr algn="ctr"/>
            <a:r>
              <a:rPr lang="th-TH" sz="2000" dirty="0" smtClean="0"/>
              <a:t>สั่งบรรจุ ตามมาตรา 57</a:t>
            </a:r>
          </a:p>
          <a:p>
            <a:pPr algn="ctr"/>
            <a:r>
              <a:rPr lang="th-TH" sz="2000" dirty="0" smtClean="0"/>
              <a:t>พิจารณาย้ายเพื่อแต่งตั้ง</a:t>
            </a:r>
            <a:endParaRPr lang="th-TH" sz="2000" dirty="0"/>
          </a:p>
        </p:txBody>
      </p:sp>
      <p:sp>
        <p:nvSpPr>
          <p:cNvPr id="11" name="กล่องข้อความ 10"/>
          <p:cNvSpPr txBox="1"/>
          <p:nvPr/>
        </p:nvSpPr>
        <p:spPr>
          <a:xfrm>
            <a:off x="176664" y="4641861"/>
            <a:ext cx="292580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2000" dirty="0" smtClean="0"/>
              <a:t>ประเภททั่วไป</a:t>
            </a:r>
          </a:p>
          <a:p>
            <a:pPr algn="ctr"/>
            <a:r>
              <a:rPr lang="th-TH" sz="2000" dirty="0" smtClean="0"/>
              <a:t>ระดับ 1 และระดับ 2 ตาม พ.ร.บ. ปี 35</a:t>
            </a:r>
          </a:p>
          <a:p>
            <a:pPr algn="ctr"/>
            <a:r>
              <a:rPr lang="th-TH" sz="2000" dirty="0" smtClean="0"/>
              <a:t>หรือ ระดับปฏิบัติงาน ตาม พ.ร.บ. ปี 51 </a:t>
            </a:r>
            <a:endParaRPr lang="th-TH" sz="2000" dirty="0"/>
          </a:p>
        </p:txBody>
      </p:sp>
      <p:pic>
        <p:nvPicPr>
          <p:cNvPr id="12" name="รูปภาพ 11"/>
          <p:cNvPicPr>
            <a:picLocks noChangeAspect="1"/>
          </p:cNvPicPr>
          <p:nvPr/>
        </p:nvPicPr>
        <p:blipFill rotWithShape="1">
          <a:blip r:embed="rId6"/>
          <a:srcRect r="12413"/>
          <a:stretch/>
        </p:blipFill>
        <p:spPr>
          <a:xfrm>
            <a:off x="3369199" y="3062571"/>
            <a:ext cx="1464059" cy="1114367"/>
          </a:xfrm>
          <a:prstGeom prst="rect">
            <a:avLst/>
          </a:prstGeom>
        </p:spPr>
      </p:pic>
      <p:sp>
        <p:nvSpPr>
          <p:cNvPr id="13" name="กล่องข้อความ 12"/>
          <p:cNvSpPr txBox="1"/>
          <p:nvPr/>
        </p:nvSpPr>
        <p:spPr>
          <a:xfrm>
            <a:off x="3656292" y="4641861"/>
            <a:ext cx="8082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 smtClean="0"/>
              <a:t>สอบผ่าน</a:t>
            </a:r>
            <a:endParaRPr lang="th-TH" sz="2000" dirty="0"/>
          </a:p>
        </p:txBody>
      </p:sp>
      <p:sp>
        <p:nvSpPr>
          <p:cNvPr id="14" name="กล่องข้อความ 13"/>
          <p:cNvSpPr txBox="1"/>
          <p:nvPr/>
        </p:nvSpPr>
        <p:spPr>
          <a:xfrm>
            <a:off x="10452617" y="4619702"/>
            <a:ext cx="12907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 smtClean="0"/>
              <a:t>ประเภทวิชาการ</a:t>
            </a:r>
          </a:p>
          <a:p>
            <a:r>
              <a:rPr lang="th-TH" sz="2000" dirty="0" smtClean="0"/>
              <a:t>ระดับปฏิบัติการ</a:t>
            </a:r>
            <a:endParaRPr lang="th-TH" sz="2000" dirty="0"/>
          </a:p>
        </p:txBody>
      </p:sp>
      <p:pic>
        <p:nvPicPr>
          <p:cNvPr id="15" name="รูปภาพ 14"/>
          <p:cNvPicPr>
            <a:picLocks noChangeAspect="1"/>
          </p:cNvPicPr>
          <p:nvPr/>
        </p:nvPicPr>
        <p:blipFill rotWithShape="1">
          <a:blip r:embed="rId7"/>
          <a:srcRect b="47125"/>
          <a:stretch/>
        </p:blipFill>
        <p:spPr>
          <a:xfrm>
            <a:off x="5248516" y="2898548"/>
            <a:ext cx="1735115" cy="1296082"/>
          </a:xfrm>
          <a:prstGeom prst="rect">
            <a:avLst/>
          </a:prstGeom>
        </p:spPr>
      </p:pic>
      <p:sp>
        <p:nvSpPr>
          <p:cNvPr id="16" name="กล่องข้อความ 15"/>
          <p:cNvSpPr txBox="1"/>
          <p:nvPr/>
        </p:nvSpPr>
        <p:spPr>
          <a:xfrm>
            <a:off x="5117821" y="4640075"/>
            <a:ext cx="1994457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2000" dirty="0" smtClean="0">
                <a:solidFill>
                  <a:srgbClr val="FF0000"/>
                </a:solidFill>
              </a:rPr>
              <a:t>เมื่อถึงลำดับที่</a:t>
            </a:r>
          </a:p>
          <a:p>
            <a:pPr algn="ctr"/>
            <a:r>
              <a:rPr lang="th-TH" sz="2000" dirty="0"/>
              <a:t>ตามสายงานที่สอบได้</a:t>
            </a:r>
            <a:br>
              <a:rPr lang="th-TH" sz="2000" dirty="0"/>
            </a:br>
            <a:r>
              <a:rPr lang="th-TH" sz="2000" dirty="0"/>
              <a:t>ขอใช้บัญชีผู้สอบแข่งขันได้</a:t>
            </a:r>
          </a:p>
          <a:p>
            <a:pPr algn="ctr"/>
            <a:r>
              <a:rPr lang="th-TH" sz="2000" dirty="0"/>
              <a:t>จากส่วนราชการอื่น</a:t>
            </a:r>
          </a:p>
          <a:p>
            <a:pPr algn="ctr"/>
            <a:endParaRPr lang="th-TH" sz="2000" dirty="0"/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5345906" y="3996986"/>
            <a:ext cx="1538288" cy="457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วงเล็บปีกกาขวา 17"/>
          <p:cNvSpPr/>
          <p:nvPr/>
        </p:nvSpPr>
        <p:spPr>
          <a:xfrm>
            <a:off x="6136369" y="3289440"/>
            <a:ext cx="155448" cy="679680"/>
          </a:xfrm>
          <a:prstGeom prst="rightBrac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กล่องข้อความ 18"/>
          <p:cNvSpPr txBox="1"/>
          <p:nvPr/>
        </p:nvSpPr>
        <p:spPr>
          <a:xfrm>
            <a:off x="6277033" y="3502322"/>
            <a:ext cx="57099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050" b="1" dirty="0" smtClean="0"/>
              <a:t>บรรจุแล้ว</a:t>
            </a:r>
            <a:endParaRPr lang="th-TH" sz="1050" b="1" dirty="0"/>
          </a:p>
        </p:txBody>
      </p:sp>
      <p:sp>
        <p:nvSpPr>
          <p:cNvPr id="20" name="เครื่องหมายบั้ง 19"/>
          <p:cNvSpPr/>
          <p:nvPr/>
        </p:nvSpPr>
        <p:spPr>
          <a:xfrm>
            <a:off x="2975032" y="3456572"/>
            <a:ext cx="214017" cy="369274"/>
          </a:xfrm>
          <a:prstGeom prst="chevr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1" name="เครื่องหมายบั้ง 20"/>
          <p:cNvSpPr/>
          <p:nvPr/>
        </p:nvSpPr>
        <p:spPr>
          <a:xfrm>
            <a:off x="5004352" y="3486361"/>
            <a:ext cx="214017" cy="369274"/>
          </a:xfrm>
          <a:prstGeom prst="chevr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2" name="เครื่องหมายบั้ง 21"/>
          <p:cNvSpPr/>
          <p:nvPr/>
        </p:nvSpPr>
        <p:spPr>
          <a:xfrm>
            <a:off x="7261905" y="3435117"/>
            <a:ext cx="214017" cy="369274"/>
          </a:xfrm>
          <a:prstGeom prst="chevron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3" name="เครื่องหมายบั้ง 22"/>
          <p:cNvSpPr/>
          <p:nvPr/>
        </p:nvSpPr>
        <p:spPr>
          <a:xfrm>
            <a:off x="9666549" y="3435117"/>
            <a:ext cx="214017" cy="369274"/>
          </a:xfrm>
          <a:prstGeom prst="chevr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4" name="กล่องข้อความ 23"/>
          <p:cNvSpPr txBox="1"/>
          <p:nvPr/>
        </p:nvSpPr>
        <p:spPr>
          <a:xfrm>
            <a:off x="6291817" y="3825986"/>
            <a:ext cx="50526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050" b="1" dirty="0" smtClean="0"/>
              <a:t>นำบัญชี</a:t>
            </a:r>
            <a:endParaRPr lang="th-TH" sz="1050" b="1" dirty="0"/>
          </a:p>
        </p:txBody>
      </p:sp>
    </p:spTree>
    <p:extLst>
      <p:ext uri="{BB962C8B-B14F-4D97-AF65-F5344CB8AC3E}">
        <p14:creationId xmlns:p14="http://schemas.microsoft.com/office/powerpoint/2010/main" val="146478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9778" r="8977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00370" y="2374218"/>
            <a:ext cx="1278390" cy="1278390"/>
          </a:xfrm>
          <a:prstGeom prst="rect">
            <a:avLst/>
          </a:prstGeo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9402" y="2335439"/>
            <a:ext cx="1317169" cy="1317169"/>
          </a:xfrm>
          <a:prstGeom prst="rect">
            <a:avLst/>
          </a:prstGeom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86912" y="2335439"/>
            <a:ext cx="1320801" cy="1320801"/>
          </a:xfrm>
          <a:prstGeom prst="rect">
            <a:avLst/>
          </a:prstGeom>
        </p:spPr>
      </p:pic>
      <p:sp>
        <p:nvSpPr>
          <p:cNvPr id="9" name="สี่เหลี่ยมผืนผ้า 8"/>
          <p:cNvSpPr/>
          <p:nvPr/>
        </p:nvSpPr>
        <p:spPr>
          <a:xfrm>
            <a:off x="7478136" y="4105748"/>
            <a:ext cx="193835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2000" dirty="0" smtClean="0"/>
              <a:t>ผู้บังคับบัญชาซึ่งมีอำนาจ</a:t>
            </a:r>
          </a:p>
          <a:p>
            <a:pPr algn="ctr"/>
            <a:r>
              <a:rPr lang="th-TH" sz="2000" dirty="0" smtClean="0"/>
              <a:t>สั่งบรรจุ ตามมาตรา 57</a:t>
            </a:r>
          </a:p>
          <a:p>
            <a:pPr algn="ctr"/>
            <a:r>
              <a:rPr lang="th-TH" sz="2000" dirty="0" smtClean="0"/>
              <a:t>พิจารณาย้ายเพื่อแต่งตั้ง</a:t>
            </a:r>
            <a:endParaRPr lang="th-TH" sz="2000" dirty="0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8726202" y="6298433"/>
            <a:ext cx="31951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800" dirty="0" smtClean="0"/>
              <a:t>พ.ร.บ. </a:t>
            </a:r>
            <a:r>
              <a:rPr lang="en-US" sz="1800" dirty="0" smtClean="0"/>
              <a:t>:</a:t>
            </a:r>
            <a:r>
              <a:rPr lang="th-TH" sz="1800" dirty="0" smtClean="0"/>
              <a:t> พระราชบัญญัติระเบียบราชการ</a:t>
            </a:r>
            <a:r>
              <a:rPr lang="th-TH" sz="1800" dirty="0" err="1" smtClean="0"/>
              <a:t>พลเรือน</a:t>
            </a:r>
            <a:endParaRPr lang="th-TH" sz="1800" dirty="0"/>
          </a:p>
        </p:txBody>
      </p:sp>
      <p:pic>
        <p:nvPicPr>
          <p:cNvPr id="12" name="รูปภาพ 11"/>
          <p:cNvPicPr>
            <a:picLocks noChangeAspect="1"/>
          </p:cNvPicPr>
          <p:nvPr/>
        </p:nvPicPr>
        <p:blipFill rotWithShape="1">
          <a:blip r:embed="rId6"/>
          <a:srcRect r="12413"/>
          <a:stretch/>
        </p:blipFill>
        <p:spPr>
          <a:xfrm>
            <a:off x="3369199" y="2538241"/>
            <a:ext cx="1464059" cy="1114367"/>
          </a:xfrm>
          <a:prstGeom prst="rect">
            <a:avLst/>
          </a:prstGeom>
        </p:spPr>
      </p:pic>
      <p:sp>
        <p:nvSpPr>
          <p:cNvPr id="13" name="กล่องข้อความ 12"/>
          <p:cNvSpPr txBox="1"/>
          <p:nvPr/>
        </p:nvSpPr>
        <p:spPr>
          <a:xfrm>
            <a:off x="3656292" y="4117531"/>
            <a:ext cx="8082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 smtClean="0"/>
              <a:t>สอบผ่าน</a:t>
            </a:r>
            <a:endParaRPr lang="th-TH" sz="2000" dirty="0"/>
          </a:p>
        </p:txBody>
      </p:sp>
      <p:sp>
        <p:nvSpPr>
          <p:cNvPr id="14" name="กล่องข้อความ 13"/>
          <p:cNvSpPr txBox="1"/>
          <p:nvPr/>
        </p:nvSpPr>
        <p:spPr>
          <a:xfrm>
            <a:off x="10452617" y="4095372"/>
            <a:ext cx="12907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000" dirty="0" smtClean="0"/>
              <a:t>ประเภทวิชาการ</a:t>
            </a:r>
          </a:p>
          <a:p>
            <a:r>
              <a:rPr lang="th-TH" sz="2000" dirty="0" smtClean="0"/>
              <a:t>ระดับปฏิบัติการ</a:t>
            </a:r>
            <a:endParaRPr lang="th-TH" sz="2000" dirty="0"/>
          </a:p>
        </p:txBody>
      </p:sp>
      <p:pic>
        <p:nvPicPr>
          <p:cNvPr id="18" name="รูปภาพ 17"/>
          <p:cNvPicPr>
            <a:picLocks noChangeAspect="1"/>
          </p:cNvPicPr>
          <p:nvPr/>
        </p:nvPicPr>
        <p:blipFill rotWithShape="1">
          <a:blip r:embed="rId7"/>
          <a:srcRect b="47125"/>
          <a:stretch/>
        </p:blipFill>
        <p:spPr>
          <a:xfrm>
            <a:off x="5248516" y="2374218"/>
            <a:ext cx="1735115" cy="1296082"/>
          </a:xfrm>
          <a:prstGeom prst="rect">
            <a:avLst/>
          </a:prstGeom>
        </p:spPr>
      </p:pic>
      <p:sp>
        <p:nvSpPr>
          <p:cNvPr id="19" name="กล่องข้อความ 18"/>
          <p:cNvSpPr txBox="1"/>
          <p:nvPr/>
        </p:nvSpPr>
        <p:spPr>
          <a:xfrm>
            <a:off x="5173469" y="4083583"/>
            <a:ext cx="199445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2000" dirty="0" smtClean="0"/>
              <a:t>ถ้ามีตำแหน่งว่าง</a:t>
            </a:r>
          </a:p>
          <a:p>
            <a:pPr algn="ctr"/>
            <a:r>
              <a:rPr lang="th-TH" sz="2000" dirty="0" smtClean="0"/>
              <a:t>ตามสายงานที่สอบได้</a:t>
            </a:r>
            <a:br>
              <a:rPr lang="th-TH" sz="2000" dirty="0" smtClean="0"/>
            </a:br>
            <a:r>
              <a:rPr lang="th-TH" sz="2000" dirty="0" smtClean="0"/>
              <a:t>ขอใช้บัญชีผู้สอบแข่งขันได้</a:t>
            </a:r>
          </a:p>
          <a:p>
            <a:pPr algn="ctr"/>
            <a:r>
              <a:rPr lang="th-TH" sz="2000" dirty="0" smtClean="0"/>
              <a:t>จากส่วนราชการอื่น</a:t>
            </a:r>
            <a:endParaRPr lang="th-TH" sz="2000" dirty="0"/>
          </a:p>
        </p:txBody>
      </p:sp>
      <p:sp>
        <p:nvSpPr>
          <p:cNvPr id="20" name="สี่เหลี่ยมผืนผ้า 19"/>
          <p:cNvSpPr/>
          <p:nvPr/>
        </p:nvSpPr>
        <p:spPr>
          <a:xfrm>
            <a:off x="5345906" y="3472656"/>
            <a:ext cx="1538288" cy="457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วงเล็บปีกกาขวา 20"/>
          <p:cNvSpPr/>
          <p:nvPr/>
        </p:nvSpPr>
        <p:spPr>
          <a:xfrm>
            <a:off x="6136369" y="2765110"/>
            <a:ext cx="140664" cy="417512"/>
          </a:xfrm>
          <a:prstGeom prst="rightBrac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กล่องข้อความ 21"/>
          <p:cNvSpPr txBox="1"/>
          <p:nvPr/>
        </p:nvSpPr>
        <p:spPr>
          <a:xfrm>
            <a:off x="6289275" y="2862963"/>
            <a:ext cx="57099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050" b="1" dirty="0" smtClean="0"/>
              <a:t>บรรจุแล้ว</a:t>
            </a:r>
            <a:endParaRPr lang="th-TH" sz="1050" b="1" dirty="0"/>
          </a:p>
        </p:txBody>
      </p:sp>
      <p:sp>
        <p:nvSpPr>
          <p:cNvPr id="23" name="เครื่องหมายบั้ง 22"/>
          <p:cNvSpPr/>
          <p:nvPr/>
        </p:nvSpPr>
        <p:spPr>
          <a:xfrm>
            <a:off x="2975032" y="2932242"/>
            <a:ext cx="214017" cy="369274"/>
          </a:xfrm>
          <a:prstGeom prst="chevr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4" name="เครื่องหมายบั้ง 23"/>
          <p:cNvSpPr/>
          <p:nvPr/>
        </p:nvSpPr>
        <p:spPr>
          <a:xfrm>
            <a:off x="5004352" y="2962031"/>
            <a:ext cx="214017" cy="369274"/>
          </a:xfrm>
          <a:prstGeom prst="chevr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5" name="เครื่องหมายบั้ง 24"/>
          <p:cNvSpPr/>
          <p:nvPr/>
        </p:nvSpPr>
        <p:spPr>
          <a:xfrm>
            <a:off x="7261905" y="2910787"/>
            <a:ext cx="214017" cy="369274"/>
          </a:xfrm>
          <a:prstGeom prst="chevron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6" name="เครื่องหมายบั้ง 25"/>
          <p:cNvSpPr/>
          <p:nvPr/>
        </p:nvSpPr>
        <p:spPr>
          <a:xfrm>
            <a:off x="9666549" y="2910787"/>
            <a:ext cx="214017" cy="369274"/>
          </a:xfrm>
          <a:prstGeom prst="chevro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2323030" y="5756338"/>
            <a:ext cx="652914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000" b="1" dirty="0"/>
              <a:t>(ตามหลักเกณฑ์หนังสือสำนักงาน ก.พ. </a:t>
            </a:r>
            <a:r>
              <a:rPr lang="th-TH" sz="2000" b="1" dirty="0" smtClean="0"/>
              <a:t>ที่ </a:t>
            </a:r>
            <a:r>
              <a:rPr lang="th-TH" sz="2000" b="1" dirty="0" err="1"/>
              <a:t>นร</a:t>
            </a:r>
            <a:r>
              <a:rPr lang="th-TH" sz="2000" b="1" dirty="0"/>
              <a:t> 1006/ว 3   ลงวันที่ 20 กุมภาพันธ์ 2558)</a:t>
            </a:r>
          </a:p>
        </p:txBody>
      </p:sp>
      <p:sp>
        <p:nvSpPr>
          <p:cNvPr id="28" name="ม้วนกระดาษแนวนอน 27"/>
          <p:cNvSpPr/>
          <p:nvPr/>
        </p:nvSpPr>
        <p:spPr>
          <a:xfrm>
            <a:off x="362461" y="1467853"/>
            <a:ext cx="4102066" cy="686604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schemeClr val="tx1"/>
                </a:solidFill>
              </a:rPr>
              <a:t>ระดับ 3 หรือ 4 หรือ ชำนาญงาน</a:t>
            </a:r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29" name="สี่เหลี่ยมผืนผ้า 28"/>
          <p:cNvSpPr/>
          <p:nvPr/>
        </p:nvSpPr>
        <p:spPr>
          <a:xfrm>
            <a:off x="616460" y="490017"/>
            <a:ext cx="99422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th-TH" dirty="0" smtClean="0">
                <a:solidFill>
                  <a:srgbClr val="00B050"/>
                </a:solidFill>
                <a:effectLst/>
                <a:ea typeface="Calibri" panose="020F0502020204030204" pitchFamily="34" charset="0"/>
              </a:rPr>
              <a:t>กรณีการย้ายข้าราชการ</a:t>
            </a:r>
            <a:r>
              <a:rPr lang="th-TH" dirty="0" err="1" smtClean="0">
                <a:solidFill>
                  <a:srgbClr val="00B050"/>
                </a:solidFill>
                <a:effectLst/>
                <a:ea typeface="Calibri" panose="020F0502020204030204" pitchFamily="34" charset="0"/>
              </a:rPr>
              <a:t>พลเรือน</a:t>
            </a:r>
            <a:r>
              <a:rPr lang="th-TH" dirty="0" smtClean="0">
                <a:solidFill>
                  <a:srgbClr val="00B050"/>
                </a:solidFill>
                <a:effectLst/>
                <a:ea typeface="Calibri" panose="020F0502020204030204" pitchFamily="34" charset="0"/>
              </a:rPr>
              <a:t>สามัญผู้สอบแข่งขันได้จากบัญชี</a:t>
            </a:r>
            <a:r>
              <a:rPr lang="th-TH" u="sng" dirty="0" smtClean="0">
                <a:solidFill>
                  <a:srgbClr val="00B050"/>
                </a:solidFill>
                <a:effectLst/>
                <a:ea typeface="Calibri" panose="020F0502020204030204" pitchFamily="34" charset="0"/>
              </a:rPr>
              <a:t>ผู้ได้รับการคัดเลือก </a:t>
            </a:r>
            <a:r>
              <a:rPr lang="th-TH" dirty="0" smtClean="0">
                <a:solidFill>
                  <a:srgbClr val="00B050"/>
                </a:solidFill>
                <a:effectLst/>
                <a:ea typeface="Calibri" panose="020F0502020204030204" pitchFamily="34" charset="0"/>
              </a:rPr>
              <a:t>“นำบัญชี” </a:t>
            </a:r>
          </a:p>
          <a:p>
            <a:r>
              <a:rPr lang="th-TH" dirty="0" smtClean="0">
                <a:effectLst/>
                <a:ea typeface="Calibri" panose="020F0502020204030204" pitchFamily="34" charset="0"/>
              </a:rPr>
              <a:t>(ตามหลักเกณฑ์หนังสือสำนักงาน ก.พ. ที่ </a:t>
            </a:r>
            <a:r>
              <a:rPr lang="th-TH" dirty="0" err="1" smtClean="0">
                <a:effectLst/>
                <a:ea typeface="Calibri" panose="020F0502020204030204" pitchFamily="34" charset="0"/>
              </a:rPr>
              <a:t>นร</a:t>
            </a:r>
            <a:r>
              <a:rPr lang="th-TH" dirty="0" smtClean="0">
                <a:effectLst/>
                <a:ea typeface="Calibri" panose="020F0502020204030204" pitchFamily="34" charset="0"/>
              </a:rPr>
              <a:t> 1006/ ว 18 ลงวันที่ 11 ธันวาคม 2556)</a:t>
            </a:r>
            <a:endParaRPr lang="th-TH" dirty="0"/>
          </a:p>
        </p:txBody>
      </p:sp>
      <p:sp>
        <p:nvSpPr>
          <p:cNvPr id="30" name="วงเล็บปีกกาขวา 29"/>
          <p:cNvSpPr/>
          <p:nvPr/>
        </p:nvSpPr>
        <p:spPr>
          <a:xfrm>
            <a:off x="6136369" y="3235096"/>
            <a:ext cx="140664" cy="417512"/>
          </a:xfrm>
          <a:prstGeom prst="rightBrace">
            <a:avLst/>
          </a:prstGeom>
          <a:ln w="127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กล่องข้อความ 30"/>
          <p:cNvSpPr txBox="1"/>
          <p:nvPr/>
        </p:nvSpPr>
        <p:spPr>
          <a:xfrm>
            <a:off x="6279303" y="3286513"/>
            <a:ext cx="50526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050" b="1" dirty="0" smtClean="0"/>
              <a:t>นำบัญชี</a:t>
            </a:r>
            <a:endParaRPr lang="th-TH" sz="1050" b="1" dirty="0"/>
          </a:p>
        </p:txBody>
      </p:sp>
      <p:sp>
        <p:nvSpPr>
          <p:cNvPr id="32" name="กล่องข้อความ 31"/>
          <p:cNvSpPr txBox="1"/>
          <p:nvPr/>
        </p:nvSpPr>
        <p:spPr>
          <a:xfrm>
            <a:off x="182841" y="4228039"/>
            <a:ext cx="302198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2000" dirty="0" smtClean="0"/>
              <a:t>ประเภททั่วไป</a:t>
            </a:r>
          </a:p>
          <a:p>
            <a:pPr algn="ctr"/>
            <a:r>
              <a:rPr lang="th-TH" sz="2000" dirty="0" smtClean="0"/>
              <a:t>ระดับ 3 และระดับ 4 ตาม พ.ร.บ. ปี 35</a:t>
            </a:r>
          </a:p>
          <a:p>
            <a:pPr algn="ctr"/>
            <a:r>
              <a:rPr lang="th-TH" sz="2000" dirty="0" smtClean="0"/>
              <a:t>หรือ ระดับชำนาญงาน ตาม พ.ร.บ. ปี 51 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287028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393701" y="1365251"/>
            <a:ext cx="11099799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buFont typeface="Wingdings" panose="05000000000000000000" pitchFamily="2" charset="2"/>
              <a:buChar char="Ø"/>
            </a:pPr>
            <a:r>
              <a:rPr lang="th-TH" dirty="0" smtClean="0">
                <a:solidFill>
                  <a:srgbClr val="002060"/>
                </a:solidFill>
              </a:rPr>
              <a:t>หลักเกณฑ์และระเบียบที่เกี่ยวข้อง</a:t>
            </a:r>
          </a:p>
          <a:p>
            <a:pPr algn="thaiDist"/>
            <a:endParaRPr lang="th-TH" dirty="0" smtClean="0">
              <a:solidFill>
                <a:srgbClr val="002060"/>
              </a:solidFill>
            </a:endParaRPr>
          </a:p>
          <a:p>
            <a:pPr algn="thaiDist">
              <a:spcAft>
                <a:spcPts val="600"/>
              </a:spcAft>
            </a:pPr>
            <a:r>
              <a:rPr lang="th-TH" dirty="0">
                <a:solidFill>
                  <a:srgbClr val="002060"/>
                </a:solidFill>
              </a:rPr>
              <a:t>	</a:t>
            </a:r>
            <a:r>
              <a:rPr lang="th-TH" sz="2400" dirty="0" smtClean="0"/>
              <a:t>- พระราชบัญญัติระเบียบข้าราชการ</a:t>
            </a:r>
            <a:r>
              <a:rPr lang="th-TH" sz="2400" dirty="0" err="1" smtClean="0"/>
              <a:t>พลเรือน</a:t>
            </a:r>
            <a:r>
              <a:rPr lang="th-TH" sz="2400" dirty="0" smtClean="0"/>
              <a:t> พ.ศ. 2551</a:t>
            </a:r>
            <a:r>
              <a:rPr lang="th-TH" sz="2400" dirty="0"/>
              <a:t>	</a:t>
            </a:r>
            <a:endParaRPr lang="th-TH" sz="2400" dirty="0" smtClean="0"/>
          </a:p>
          <a:p>
            <a:pPr algn="thaiDist">
              <a:spcAft>
                <a:spcPts val="600"/>
              </a:spcAft>
            </a:pPr>
            <a:r>
              <a:rPr lang="th-TH" sz="2400" dirty="0">
                <a:solidFill>
                  <a:srgbClr val="002060"/>
                </a:solidFill>
              </a:rPr>
              <a:t>	</a:t>
            </a:r>
            <a:r>
              <a:rPr lang="th-TH" sz="2400" dirty="0" smtClean="0"/>
              <a:t>- หนังสือ</a:t>
            </a:r>
            <a:r>
              <a:rPr lang="th-TH" sz="2400" dirty="0"/>
              <a:t>สำนักงาน ก.พ. ที่ </a:t>
            </a:r>
            <a:r>
              <a:rPr lang="th-TH" sz="2400" dirty="0" err="1"/>
              <a:t>นร</a:t>
            </a:r>
            <a:r>
              <a:rPr lang="th-TH" sz="2400" dirty="0"/>
              <a:t> </a:t>
            </a:r>
            <a:r>
              <a:rPr lang="th-TH" sz="2400" dirty="0" smtClean="0"/>
              <a:t>1004/ว 18 </a:t>
            </a:r>
            <a:r>
              <a:rPr lang="th-TH" sz="2400" dirty="0"/>
              <a:t>ลงวันที่ 11 ธันวาคม </a:t>
            </a:r>
            <a:r>
              <a:rPr lang="th-TH" sz="2400" dirty="0" smtClean="0"/>
              <a:t>2556 เรื่อง การอนุมัติคัดเลือกจากบัญชีผู้สอบแข่งขันได้</a:t>
            </a:r>
            <a:endParaRPr lang="th-TH" sz="2400" dirty="0" smtClean="0">
              <a:solidFill>
                <a:srgbClr val="002060"/>
              </a:solidFill>
            </a:endParaRPr>
          </a:p>
          <a:p>
            <a:pPr algn="thaiDist"/>
            <a:r>
              <a:rPr lang="th-TH" sz="2400" dirty="0"/>
              <a:t>	- หนังสือสำนักงาน ก.พ. ที่ </a:t>
            </a:r>
            <a:r>
              <a:rPr lang="th-TH" sz="2400" dirty="0" err="1"/>
              <a:t>นร</a:t>
            </a:r>
            <a:r>
              <a:rPr lang="th-TH" sz="2400" dirty="0"/>
              <a:t> 1006/ว 3 </a:t>
            </a:r>
            <a:r>
              <a:rPr lang="th-TH" sz="2400" dirty="0" smtClean="0"/>
              <a:t>ลง</a:t>
            </a:r>
            <a:r>
              <a:rPr lang="th-TH" sz="2400" dirty="0"/>
              <a:t>วันที่ 20 กุมภาพันธ์ </a:t>
            </a:r>
            <a:r>
              <a:rPr lang="th-TH" sz="2400" dirty="0" smtClean="0"/>
              <a:t>2558 เรื่อง การย้ายข้าราชการ</a:t>
            </a:r>
            <a:r>
              <a:rPr lang="th-TH" sz="2400" dirty="0" err="1" smtClean="0"/>
              <a:t>พลเรือน</a:t>
            </a:r>
            <a:r>
              <a:rPr lang="th-TH" sz="2400" dirty="0" smtClean="0"/>
              <a:t>สามัญผู้ได้รับวุฒิ 	   เพิ่มขึ้น</a:t>
            </a:r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51800" y="203201"/>
            <a:ext cx="3937000" cy="207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9677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สี่เหลี่ยมผืนผ้ามุมมน 9"/>
          <p:cNvSpPr/>
          <p:nvPr/>
        </p:nvSpPr>
        <p:spPr>
          <a:xfrm>
            <a:off x="1219200" y="304800"/>
            <a:ext cx="8816478" cy="65384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กล่องข้อความ 3"/>
          <p:cNvSpPr txBox="1"/>
          <p:nvPr/>
        </p:nvSpPr>
        <p:spPr>
          <a:xfrm>
            <a:off x="1480131" y="410024"/>
            <a:ext cx="85555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 smtClean="0"/>
              <a:t>ข้อแตกต่างระหว่างการย้ายข้าราชการ</a:t>
            </a:r>
            <a:r>
              <a:rPr lang="th-TH" b="1" dirty="0" err="1" smtClean="0"/>
              <a:t>พลเรือน</a:t>
            </a:r>
            <a:r>
              <a:rPr lang="th-TH" b="1" dirty="0" smtClean="0"/>
              <a:t>ผู้สอบแข่งขันได้และการนำบัญชี </a:t>
            </a:r>
            <a:endParaRPr lang="th-TH" b="1" dirty="0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292771" y="1187101"/>
            <a:ext cx="50999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th-TH" sz="2400" dirty="0" smtClean="0">
                <a:solidFill>
                  <a:srgbClr val="002060"/>
                </a:solidFill>
              </a:rPr>
              <a:t>กรณีการย้ายข้าราชการ</a:t>
            </a:r>
            <a:r>
              <a:rPr lang="th-TH" sz="2400" dirty="0" err="1" smtClean="0">
                <a:solidFill>
                  <a:srgbClr val="002060"/>
                </a:solidFill>
              </a:rPr>
              <a:t>พลเรือน</a:t>
            </a:r>
            <a:r>
              <a:rPr lang="th-TH" sz="2400" dirty="0" smtClean="0">
                <a:solidFill>
                  <a:srgbClr val="002060"/>
                </a:solidFill>
              </a:rPr>
              <a:t>สามัญผู้สอบแข่งขันได้ </a:t>
            </a:r>
          </a:p>
        </p:txBody>
      </p:sp>
      <p:cxnSp>
        <p:nvCxnSpPr>
          <p:cNvPr id="7" name="ตัวเชื่อมต่อตรง 6"/>
          <p:cNvCxnSpPr/>
          <p:nvPr/>
        </p:nvCxnSpPr>
        <p:spPr>
          <a:xfrm>
            <a:off x="5729992" y="1417934"/>
            <a:ext cx="0" cy="4766966"/>
          </a:xfrm>
          <a:prstGeom prst="line">
            <a:avLst/>
          </a:prstGeom>
          <a:ln w="57150">
            <a:solidFill>
              <a:srgbClr val="20211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สี่เหลี่ยมผืนผ้า 7"/>
          <p:cNvSpPr/>
          <p:nvPr/>
        </p:nvSpPr>
        <p:spPr>
          <a:xfrm>
            <a:off x="5914859" y="1174402"/>
            <a:ext cx="60358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th-TH" sz="2400" dirty="0" smtClean="0">
                <a:solidFill>
                  <a:srgbClr val="00B050"/>
                </a:solidFill>
                <a:effectLst/>
                <a:ea typeface="Calibri" panose="020F0502020204030204" pitchFamily="34" charset="0"/>
              </a:rPr>
              <a:t>กรณีการย้ายข้าราชการ</a:t>
            </a:r>
            <a:r>
              <a:rPr lang="th-TH" sz="2400" dirty="0" err="1" smtClean="0">
                <a:solidFill>
                  <a:srgbClr val="00B050"/>
                </a:solidFill>
                <a:effectLst/>
                <a:ea typeface="Calibri" panose="020F0502020204030204" pitchFamily="34" charset="0"/>
              </a:rPr>
              <a:t>พลเรือน</a:t>
            </a:r>
            <a:r>
              <a:rPr lang="th-TH" sz="2400" dirty="0" smtClean="0">
                <a:solidFill>
                  <a:srgbClr val="00B050"/>
                </a:solidFill>
                <a:effectLst/>
                <a:ea typeface="Calibri" panose="020F0502020204030204" pitchFamily="34" charset="0"/>
              </a:rPr>
              <a:t>สามัญผู้สอบแข่งขันได้จากบัญชี</a:t>
            </a:r>
          </a:p>
          <a:p>
            <a:r>
              <a:rPr lang="th-TH" sz="2400" u="sng" dirty="0" smtClean="0">
                <a:solidFill>
                  <a:srgbClr val="00B050"/>
                </a:solidFill>
                <a:effectLst/>
                <a:ea typeface="Calibri" panose="020F0502020204030204" pitchFamily="34" charset="0"/>
              </a:rPr>
              <a:t>ผู้ได้รับการคัดเลือก </a:t>
            </a:r>
            <a:r>
              <a:rPr lang="th-TH" sz="2400" dirty="0" smtClean="0">
                <a:solidFill>
                  <a:srgbClr val="00B050"/>
                </a:solidFill>
                <a:effectLst/>
                <a:ea typeface="Calibri" panose="020F0502020204030204" pitchFamily="34" charset="0"/>
              </a:rPr>
              <a:t>“นำบัญชี” </a:t>
            </a:r>
          </a:p>
        </p:txBody>
      </p:sp>
      <p:sp>
        <p:nvSpPr>
          <p:cNvPr id="11" name="กล่องข้อความ 10"/>
          <p:cNvSpPr txBox="1"/>
          <p:nvPr/>
        </p:nvSpPr>
        <p:spPr>
          <a:xfrm>
            <a:off x="111805" y="2248789"/>
            <a:ext cx="560602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dirty="0" smtClean="0"/>
              <a:t>1) กรณีเป็นข้าราชการประเภททั่วไป ระดับชำนาญงาน </a:t>
            </a:r>
          </a:p>
          <a:p>
            <a:r>
              <a:rPr lang="th-TH" sz="2400" dirty="0" smtClean="0"/>
              <a:t>หากขึ้นบัญชีผู้สอบได้</a:t>
            </a:r>
            <a:r>
              <a:rPr lang="th-TH" sz="2400" dirty="0" smtClean="0">
                <a:solidFill>
                  <a:srgbClr val="FF0000"/>
                </a:solidFill>
              </a:rPr>
              <a:t>ไม่ใช่สายงาน</a:t>
            </a:r>
            <a:r>
              <a:rPr lang="th-TH" sz="2400" dirty="0" smtClean="0"/>
              <a:t>เดียวกันกับตำแหน่งที่ว่างอยู่ </a:t>
            </a:r>
          </a:p>
          <a:p>
            <a:r>
              <a:rPr lang="th-TH" sz="2400" dirty="0" smtClean="0">
                <a:solidFill>
                  <a:srgbClr val="FF0000"/>
                </a:solidFill>
              </a:rPr>
              <a:t>สามารถ</a:t>
            </a:r>
            <a:r>
              <a:rPr lang="th-TH" sz="2400" dirty="0" smtClean="0"/>
              <a:t>เข้าสู่กระบวนการพิจารณาได้</a:t>
            </a:r>
          </a:p>
          <a:p>
            <a:endParaRPr lang="th-TH" sz="2400" dirty="0" smtClean="0"/>
          </a:p>
          <a:p>
            <a:r>
              <a:rPr lang="th-TH" sz="2400" dirty="0" smtClean="0"/>
              <a:t>2) เป็นการดำเนินการโดยใช้บัญชีของส่วนราชการที่จัดสอบแข่งขัน</a:t>
            </a:r>
          </a:p>
        </p:txBody>
      </p:sp>
      <p:sp>
        <p:nvSpPr>
          <p:cNvPr id="12" name="กล่องข้อความ 11"/>
          <p:cNvSpPr txBox="1"/>
          <p:nvPr/>
        </p:nvSpPr>
        <p:spPr>
          <a:xfrm>
            <a:off x="5864059" y="2221157"/>
            <a:ext cx="626325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dirty="0" smtClean="0"/>
              <a:t>1) กรณีเป็นข้าราชการประเภททั่วไป ระดับชำนาญงาน หากขึ้นบัญชี</a:t>
            </a:r>
          </a:p>
          <a:p>
            <a:r>
              <a:rPr lang="th-TH" sz="2400" dirty="0" smtClean="0"/>
              <a:t>ผู้สอบได้จะ</a:t>
            </a:r>
            <a:r>
              <a:rPr lang="th-TH" sz="2400" dirty="0" smtClean="0">
                <a:solidFill>
                  <a:srgbClr val="FF0000"/>
                </a:solidFill>
              </a:rPr>
              <a:t>ต้อง</a:t>
            </a:r>
            <a:r>
              <a:rPr lang="th-TH" sz="2400" dirty="0" smtClean="0"/>
              <a:t>เป็นสายงานเดียวกันกับตำแหน่งที่ว่างอยู่</a:t>
            </a:r>
            <a:r>
              <a:rPr lang="th-TH" sz="2400" dirty="0" smtClean="0">
                <a:solidFill>
                  <a:srgbClr val="FF0000"/>
                </a:solidFill>
              </a:rPr>
              <a:t>เท่านั้น</a:t>
            </a:r>
          </a:p>
          <a:p>
            <a:endParaRPr lang="th-TH" sz="2400" dirty="0" smtClean="0"/>
          </a:p>
          <a:p>
            <a:endParaRPr lang="th-TH" sz="2400" dirty="0"/>
          </a:p>
          <a:p>
            <a:r>
              <a:rPr lang="th-TH" sz="2400" dirty="0" smtClean="0"/>
              <a:t>2) สามารถขอใช้บัญชีรายชื่อผู้สอบแข่งขันได้ของ</a:t>
            </a:r>
            <a:r>
              <a:rPr lang="th-TH" sz="2400" dirty="0"/>
              <a:t>ส่วนราชการที่จัด</a:t>
            </a:r>
            <a:r>
              <a:rPr lang="th-TH" sz="2400" dirty="0" smtClean="0"/>
              <a:t>สอบ</a:t>
            </a:r>
          </a:p>
          <a:p>
            <a:r>
              <a:rPr lang="th-TH" sz="2400" dirty="0" smtClean="0"/>
              <a:t>แข่งขัน (1) (</a:t>
            </a:r>
            <a:r>
              <a:rPr lang="th-TH" sz="2400" dirty="0"/>
              <a:t>บัญชีแม่</a:t>
            </a:r>
            <a:r>
              <a:rPr lang="th-TH" sz="2400" dirty="0" smtClean="0"/>
              <a:t>) และใช้บัญชีของส่วนราชการ (2) ใช้</a:t>
            </a:r>
            <a:r>
              <a:rPr lang="th-TH" sz="2400" dirty="0"/>
              <a:t>บัญชี</a:t>
            </a:r>
            <a:r>
              <a:rPr lang="th-TH" sz="2400" dirty="0" smtClean="0"/>
              <a:t>ของ</a:t>
            </a:r>
          </a:p>
          <a:p>
            <a:r>
              <a:rPr lang="th-TH" sz="2400" dirty="0" smtClean="0"/>
              <a:t>ส่วนราชการ (1) ไปพิจารณาเป็นผู้ได้รับการคัดเลือก (บัญชีลูก) ทั้ง 2 บัญชี</a:t>
            </a:r>
          </a:p>
        </p:txBody>
      </p:sp>
    </p:spTree>
    <p:extLst>
      <p:ext uri="{BB962C8B-B14F-4D97-AF65-F5344CB8AC3E}">
        <p14:creationId xmlns:p14="http://schemas.microsoft.com/office/powerpoint/2010/main" val="7946405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2813061" y="1195718"/>
            <a:ext cx="70929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b="1" dirty="0" smtClean="0">
                <a:solidFill>
                  <a:srgbClr val="002060"/>
                </a:solidFill>
              </a:rPr>
              <a:t>การ</a:t>
            </a:r>
            <a:r>
              <a:rPr lang="th-TH" b="1" u="sng" dirty="0" smtClean="0">
                <a:solidFill>
                  <a:srgbClr val="002060"/>
                </a:solidFill>
              </a:rPr>
              <a:t>ย้าย</a:t>
            </a:r>
            <a:r>
              <a:rPr lang="th-TH" b="1" dirty="0" smtClean="0">
                <a:solidFill>
                  <a:srgbClr val="002060"/>
                </a:solidFill>
              </a:rPr>
              <a:t>ข้าราชการ ในสำนักงานปลัดกระทรวงเกษตรและสหกรณ์</a:t>
            </a:r>
            <a:endParaRPr lang="th-TH" b="1" dirty="0">
              <a:solidFill>
                <a:srgbClr val="002060"/>
              </a:solidFill>
            </a:endParaRPr>
          </a:p>
        </p:txBody>
      </p:sp>
      <p:sp>
        <p:nvSpPr>
          <p:cNvPr id="5" name="กล่องข้อความ 4"/>
          <p:cNvSpPr txBox="1"/>
          <p:nvPr/>
        </p:nvSpPr>
        <p:spPr>
          <a:xfrm>
            <a:off x="932566" y="2070100"/>
            <a:ext cx="10510134" cy="312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>
              <a:spcAft>
                <a:spcPts val="600"/>
              </a:spcAft>
            </a:pPr>
            <a:r>
              <a:rPr lang="th-TH" sz="2400" dirty="0"/>
              <a:t>	</a:t>
            </a:r>
            <a:r>
              <a:rPr lang="th-TH" sz="2400" b="1" dirty="0"/>
              <a:t>การย้าย</a:t>
            </a:r>
            <a:r>
              <a:rPr lang="th-TH" sz="2400" b="1" dirty="0" smtClean="0"/>
              <a:t>ข้าราชการ</a:t>
            </a:r>
            <a:r>
              <a:rPr lang="th-TH" sz="2400" dirty="0"/>
              <a:t> </a:t>
            </a:r>
            <a:r>
              <a:rPr lang="th-TH" sz="2400" dirty="0" smtClean="0"/>
              <a:t>เมื่อ</a:t>
            </a:r>
            <a:r>
              <a:rPr lang="th-TH" sz="2400" dirty="0"/>
              <a:t>หน่วยงานภายในสังกัด </a:t>
            </a:r>
            <a:r>
              <a:rPr lang="th-TH" sz="2400" dirty="0" err="1"/>
              <a:t>สป.กษ</a:t>
            </a:r>
            <a:r>
              <a:rPr lang="th-TH" sz="2400" dirty="0"/>
              <a:t>. มีตำแหน่งว่าง </a:t>
            </a:r>
            <a:r>
              <a:rPr lang="th-TH" sz="2400" dirty="0" smtClean="0"/>
              <a:t>แจ้ง</a:t>
            </a:r>
            <a:r>
              <a:rPr lang="th-TH" sz="2400" dirty="0"/>
              <a:t>ความประสงค์มายังกองการเจ้าหน้าที่ </a:t>
            </a:r>
            <a:r>
              <a:rPr lang="th-TH" sz="2400" dirty="0" smtClean="0"/>
              <a:t>เพื่อดำเนินการ</a:t>
            </a:r>
            <a:r>
              <a:rPr lang="th-TH" sz="2400" dirty="0"/>
              <a:t>ขอความเห็นชอบ</a:t>
            </a:r>
            <a:r>
              <a:rPr lang="th-TH" sz="2400" dirty="0" smtClean="0"/>
              <a:t>จากผู้บังคับบัญชา ซึ่ง</a:t>
            </a:r>
            <a:r>
              <a:rPr lang="th-TH" sz="2400" dirty="0"/>
              <a:t>มี</a:t>
            </a:r>
            <a:r>
              <a:rPr lang="th-TH" sz="2400" dirty="0" smtClean="0"/>
              <a:t>อำนาจสั่ง</a:t>
            </a:r>
            <a:r>
              <a:rPr lang="th-TH" sz="2400" dirty="0"/>
              <a:t>บรรจุ ตามมาตรา </a:t>
            </a:r>
            <a:r>
              <a:rPr lang="th-TH" sz="2400" dirty="0" smtClean="0"/>
              <a:t>57 ของ พ.ร.บ. ข้าราชการ</a:t>
            </a:r>
            <a:r>
              <a:rPr lang="th-TH" sz="2400" dirty="0" err="1" smtClean="0"/>
              <a:t>พลเรือน</a:t>
            </a:r>
            <a:r>
              <a:rPr lang="th-TH" sz="2400" dirty="0" smtClean="0"/>
              <a:t> </a:t>
            </a:r>
            <a:br>
              <a:rPr lang="th-TH" sz="2400" dirty="0" smtClean="0"/>
            </a:br>
            <a:r>
              <a:rPr lang="th-TH" sz="2400" dirty="0" smtClean="0"/>
              <a:t>พ.ศ. 2551 โดยประกาศแจ้งเวียนให้ข้าราชการในสังกัดทราบและข้าราชการผู้ประสงค์ขอย้าย ยื่นความประสงค์</a:t>
            </a:r>
            <a:br>
              <a:rPr lang="th-TH" sz="2400" dirty="0" smtClean="0"/>
            </a:br>
            <a:r>
              <a:rPr lang="th-TH" sz="2400" dirty="0" smtClean="0"/>
              <a:t>ให้กองการเจ้าหน้าที่ ตามแบบฟอร์มที่กำหนด เพื่อกองการเจ้าหน้าที่จะได้เสนอผู้บังคับบัญชาฯ พิจารณาย้ายให้ดำรงตำแหน่งนั้น ต่อไป</a:t>
            </a:r>
          </a:p>
          <a:p>
            <a:pPr algn="thaiDist"/>
            <a:r>
              <a:rPr lang="th-TH" sz="2400" dirty="0"/>
              <a:t>	</a:t>
            </a:r>
            <a:r>
              <a:rPr lang="th-TH" sz="2400" dirty="0" smtClean="0"/>
              <a:t>การพิจารณาดังกล่าว ต้องพิจาณาทักษะ ความรู้ ความสามารถ และความเหมาะสมกับตำแหน่ง โดยคำนึงถึงประโยชน์ของทางราชการเป็นสำคัญ</a:t>
            </a:r>
            <a:r>
              <a:rPr lang="th-TH" sz="2400" dirty="0"/>
              <a:t>	</a:t>
            </a:r>
            <a:endParaRPr lang="th-TH" sz="2400" dirty="0" smtClean="0"/>
          </a:p>
          <a:p>
            <a:pPr algn="thaiDist"/>
            <a:endParaRPr lang="th-TH" sz="2400" dirty="0"/>
          </a:p>
        </p:txBody>
      </p:sp>
    </p:spTree>
    <p:extLst>
      <p:ext uri="{BB962C8B-B14F-4D97-AF65-F5344CB8AC3E}">
        <p14:creationId xmlns:p14="http://schemas.microsoft.com/office/powerpoint/2010/main" val="1146297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2191881" y="433718"/>
            <a:ext cx="79325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b="1" dirty="0" smtClean="0">
                <a:solidFill>
                  <a:srgbClr val="002060"/>
                </a:solidFill>
              </a:rPr>
              <a:t>การพิจารณาคุณสมบัติข้าราชการที่ประสงค์ขอย้าย</a:t>
            </a:r>
            <a:endParaRPr lang="th-TH" b="1" dirty="0">
              <a:solidFill>
                <a:srgbClr val="002060"/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619568" y="1112729"/>
            <a:ext cx="1107713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400" dirty="0"/>
              <a:t>- กรณี ข้าราชการที่ดำรงตำแหน่งประเภทวิชาการ ระดับปฏิบัติการ หรือ ประเภททั่วไป ระดับปฏิบัติงาน ต้องมีคุณสมบัติตามมาตรฐานกำหนดตำแหน่งตรงกับตำแหน่งที่ขอย้าย (วุฒิการศึกษาเป็นหลัก) สามารถยื่นความประสงค์</a:t>
            </a:r>
            <a:r>
              <a:rPr lang="th-TH" sz="2400" dirty="0" smtClean="0"/>
              <a:t>ได้ หากไม่ตรงจะต้องยุติเรื่องเพราะ</a:t>
            </a:r>
            <a:br>
              <a:rPr lang="th-TH" sz="2400" dirty="0" smtClean="0"/>
            </a:br>
            <a:r>
              <a:rPr lang="th-TH" sz="2400" dirty="0" smtClean="0"/>
              <a:t>ขาดคุณสมบัติตามมาตรฐานกำหนดตำแหน่ง ของสำนักงาน ก.พ.</a:t>
            </a:r>
            <a:endParaRPr lang="th-TH" sz="2400" dirty="0"/>
          </a:p>
          <a:p>
            <a:pPr algn="thaiDist"/>
            <a:endParaRPr lang="th-TH" sz="2400" dirty="0" smtClean="0"/>
          </a:p>
          <a:p>
            <a:pPr algn="thaiDist"/>
            <a:r>
              <a:rPr lang="th-TH" sz="2400" dirty="0" smtClean="0"/>
              <a:t>- กรณี </a:t>
            </a:r>
            <a:r>
              <a:rPr lang="th-TH" sz="2400" dirty="0"/>
              <a:t>ข้าราชการที่ดำรงตำแหน่งประเภทวิชาการ </a:t>
            </a:r>
            <a:r>
              <a:rPr lang="th-TH" sz="2400" dirty="0" smtClean="0"/>
              <a:t>ระดับชำนาญการ </a:t>
            </a:r>
            <a:r>
              <a:rPr lang="th-TH" sz="2400" dirty="0"/>
              <a:t>หรือ ประเภททั่วไป </a:t>
            </a:r>
            <a:r>
              <a:rPr lang="th-TH" sz="2400" dirty="0" smtClean="0"/>
              <a:t>ระดับชำนาญงาน หากมีความประสงค์ขอย้ายเพื่อดำรงตำแหน่งอื่น ต้องพิจารณาดังนี้</a:t>
            </a:r>
          </a:p>
          <a:p>
            <a:pPr algn="thaiDist"/>
            <a:r>
              <a:rPr lang="th-TH" sz="2400" dirty="0"/>
              <a:t>	</a:t>
            </a:r>
            <a:r>
              <a:rPr lang="th-TH" sz="2400" dirty="0" smtClean="0"/>
              <a:t>1) หากอยู่ในสายงาน </a:t>
            </a:r>
            <a:r>
              <a:rPr lang="th-TH" sz="2400" u="sng" dirty="0" smtClean="0"/>
              <a:t>หรือ</a:t>
            </a:r>
            <a:r>
              <a:rPr lang="th-TH" sz="2400" dirty="0" smtClean="0"/>
              <a:t>กลุ่มงานเดียวกัน ตามที่สำนักงานปลัดกระทรวงเกษตรและสหกรณ์กำหนดไว้ สามารถ             ยื่นความประสงค์ได้</a:t>
            </a:r>
          </a:p>
          <a:p>
            <a:pPr algn="thaiDist"/>
            <a:r>
              <a:rPr lang="th-TH" sz="2400" dirty="0"/>
              <a:t>	</a:t>
            </a:r>
            <a:r>
              <a:rPr lang="th-TH" sz="2400" dirty="0" smtClean="0"/>
              <a:t>2) หากไม่อยู่ในสายงาน </a:t>
            </a:r>
            <a:r>
              <a:rPr lang="th-TH" sz="2400" u="sng" dirty="0" smtClean="0"/>
              <a:t>และ</a:t>
            </a:r>
            <a:r>
              <a:rPr lang="th-TH" sz="2400" dirty="0" smtClean="0"/>
              <a:t>กลุ่มงานเดียวกัน แต่</a:t>
            </a:r>
            <a:r>
              <a:rPr lang="th-TH" sz="2400" dirty="0"/>
              <a:t>มีคุณสมบัติตามมาตรฐานกำหนดตำแหน่งตรงกับตำแหน่งที่ขอย้าย</a:t>
            </a:r>
            <a:r>
              <a:rPr lang="th-TH" sz="2400" dirty="0" smtClean="0"/>
              <a:t> จะต้องเข้านำเข้าคณะกรรมการประเมินตำแหน่งสำหรับผู้มีประสบการณ์ </a:t>
            </a:r>
          </a:p>
          <a:p>
            <a:pPr algn="thaiDist"/>
            <a:r>
              <a:rPr lang="th-TH" sz="2400" dirty="0"/>
              <a:t>	 </a:t>
            </a:r>
            <a:r>
              <a:rPr lang="th-TH" sz="2400" dirty="0" smtClean="0"/>
              <a:t>    2.1) กรณีพิจารณาแล้วประสบการณ์การทำงานที่ผ่านมา มาสามารถเกื้อกูลกันได้ จะเข้าสู่การพิจารณาคัดเลือกต่อไป</a:t>
            </a:r>
          </a:p>
          <a:p>
            <a:pPr algn="thaiDist"/>
            <a:r>
              <a:rPr lang="th-TH" sz="2400" dirty="0"/>
              <a:t>	 </a:t>
            </a:r>
            <a:r>
              <a:rPr lang="th-TH" sz="2400" dirty="0" smtClean="0"/>
              <a:t>    2.2) กรณีพิจารณาแล้ว</a:t>
            </a:r>
            <a:r>
              <a:rPr lang="th-TH" sz="2400" dirty="0"/>
              <a:t>ประสบการณ์การทำงานที่ผ่านมา </a:t>
            </a:r>
            <a:r>
              <a:rPr lang="th-TH" sz="2400" i="1" u="sng" dirty="0" smtClean="0"/>
              <a:t>ไม่</a:t>
            </a:r>
            <a:r>
              <a:rPr lang="th-TH" sz="2400" dirty="0"/>
              <a:t>มาสามารถเกื้อกูลกันได้ </a:t>
            </a:r>
            <a:r>
              <a:rPr lang="th-TH" sz="2400" dirty="0" smtClean="0"/>
              <a:t>ข้าราชการผู้นั้นจะต้องลดระดับ    ลงมาที่ประดับปฏิบัติการ ในประเภทวิชาการ หรือระดับปฏิบัติงาน ในประเภททั่วไป หากยืนยันประสงค์ขอย้าย และ</a:t>
            </a:r>
            <a:r>
              <a:rPr lang="th-TH" sz="2400" dirty="0"/>
              <a:t>จะเข้าสู่การพิจารณาคัดเลือก</a:t>
            </a:r>
            <a:r>
              <a:rPr lang="th-TH" sz="2400" dirty="0" smtClean="0"/>
              <a:t>ต่อไป</a:t>
            </a:r>
          </a:p>
        </p:txBody>
      </p:sp>
    </p:spTree>
    <p:extLst>
      <p:ext uri="{BB962C8B-B14F-4D97-AF65-F5344CB8AC3E}">
        <p14:creationId xmlns:p14="http://schemas.microsoft.com/office/powerpoint/2010/main" val="20290322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สี่เหลี่ยมผืนผ้า 45"/>
          <p:cNvSpPr/>
          <p:nvPr/>
        </p:nvSpPr>
        <p:spPr>
          <a:xfrm>
            <a:off x="2699654" y="382918"/>
            <a:ext cx="67491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b="1" dirty="0" smtClean="0">
                <a:solidFill>
                  <a:srgbClr val="002060"/>
                </a:solidFill>
              </a:rPr>
              <a:t>การ</a:t>
            </a:r>
            <a:r>
              <a:rPr lang="th-TH" b="1" u="sng" dirty="0" smtClean="0">
                <a:solidFill>
                  <a:srgbClr val="002060"/>
                </a:solidFill>
              </a:rPr>
              <a:t>ย้าย</a:t>
            </a:r>
            <a:r>
              <a:rPr lang="th-TH" b="1" dirty="0" smtClean="0">
                <a:solidFill>
                  <a:srgbClr val="002060"/>
                </a:solidFill>
              </a:rPr>
              <a:t>ข้าราชการ สำนักงานปลัดกระทรวงเกษตรและสหกรณ์</a:t>
            </a:r>
            <a:endParaRPr lang="th-TH" b="1" dirty="0">
              <a:solidFill>
                <a:srgbClr val="002060"/>
              </a:solidFill>
            </a:endParaRPr>
          </a:p>
        </p:txBody>
      </p:sp>
      <p:sp>
        <p:nvSpPr>
          <p:cNvPr id="90" name="สามเหลี่ยมมุมฉาก 89"/>
          <p:cNvSpPr/>
          <p:nvPr/>
        </p:nvSpPr>
        <p:spPr>
          <a:xfrm rot="5400000">
            <a:off x="64762" y="-64762"/>
            <a:ext cx="1799773" cy="1929300"/>
          </a:xfrm>
          <a:prstGeom prst="rtTriangl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1" name="กล่องข้อความ 90"/>
          <p:cNvSpPr txBox="1"/>
          <p:nvPr/>
        </p:nvSpPr>
        <p:spPr>
          <a:xfrm rot="19013842">
            <a:off x="11572" y="426459"/>
            <a:ext cx="1438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 smtClean="0">
                <a:solidFill>
                  <a:schemeClr val="bg1"/>
                </a:solidFill>
              </a:rPr>
              <a:t>ย้าย ภายใน</a:t>
            </a:r>
            <a:endParaRPr lang="th-TH" b="1" dirty="0">
              <a:solidFill>
                <a:schemeClr val="bg1"/>
              </a:solidFill>
            </a:endParaRPr>
          </a:p>
        </p:txBody>
      </p:sp>
      <p:pic>
        <p:nvPicPr>
          <p:cNvPr id="134" name="รูปภาพ 1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6046" y="1029543"/>
            <a:ext cx="8565622" cy="5669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482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1770738" y="784512"/>
            <a:ext cx="87521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b="1" dirty="0" smtClean="0">
                <a:solidFill>
                  <a:srgbClr val="00B050"/>
                </a:solidFill>
              </a:rPr>
              <a:t>การ</a:t>
            </a:r>
            <a:r>
              <a:rPr lang="th-TH" b="1" u="sng" dirty="0" smtClean="0">
                <a:solidFill>
                  <a:srgbClr val="00B050"/>
                </a:solidFill>
              </a:rPr>
              <a:t>โอน</a:t>
            </a:r>
            <a:r>
              <a:rPr lang="th-TH" b="1" dirty="0" smtClean="0">
                <a:solidFill>
                  <a:srgbClr val="00B050"/>
                </a:solidFill>
              </a:rPr>
              <a:t>ข้าราชการ</a:t>
            </a:r>
            <a:r>
              <a:rPr lang="th-TH" b="1" dirty="0" err="1" smtClean="0">
                <a:solidFill>
                  <a:srgbClr val="00B050"/>
                </a:solidFill>
              </a:rPr>
              <a:t>พลเรือน</a:t>
            </a:r>
            <a:r>
              <a:rPr lang="th-TH" b="1" dirty="0" smtClean="0">
                <a:solidFill>
                  <a:srgbClr val="00B050"/>
                </a:solidFill>
              </a:rPr>
              <a:t>สามัญ (จากส่วนราชการอื่น)</a:t>
            </a:r>
            <a:endParaRPr lang="th-TH" b="1" dirty="0">
              <a:solidFill>
                <a:srgbClr val="00B050"/>
              </a:solidFill>
            </a:endParaRPr>
          </a:p>
        </p:txBody>
      </p:sp>
      <p:sp>
        <p:nvSpPr>
          <p:cNvPr id="5" name="กล่องข้อความ 4"/>
          <p:cNvSpPr txBox="1"/>
          <p:nvPr/>
        </p:nvSpPr>
        <p:spPr>
          <a:xfrm>
            <a:off x="891730" y="1663700"/>
            <a:ext cx="10510134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>
              <a:spcAft>
                <a:spcPts val="600"/>
              </a:spcAft>
            </a:pPr>
            <a:r>
              <a:rPr lang="th-TH" sz="2400" dirty="0"/>
              <a:t>	</a:t>
            </a:r>
            <a:r>
              <a:rPr lang="th-TH" sz="2400" b="1" dirty="0" smtClean="0"/>
              <a:t>การรับโอนข้าราชการจากส่วนราชการอื่น</a:t>
            </a:r>
            <a:r>
              <a:rPr lang="th-TH" sz="2400" dirty="0" smtClean="0"/>
              <a:t> เมื่อ</a:t>
            </a:r>
            <a:r>
              <a:rPr lang="th-TH" sz="2400" dirty="0"/>
              <a:t>หน่วยงานภายในสังกัด </a:t>
            </a:r>
            <a:r>
              <a:rPr lang="th-TH" sz="2400" dirty="0" err="1"/>
              <a:t>สป.กษ</a:t>
            </a:r>
            <a:r>
              <a:rPr lang="th-TH" sz="2400" dirty="0"/>
              <a:t>. มีตำแหน่งว่าง </a:t>
            </a:r>
            <a:r>
              <a:rPr lang="th-TH" sz="2400" dirty="0" smtClean="0"/>
              <a:t>แจ้ง</a:t>
            </a:r>
            <a:r>
              <a:rPr lang="th-TH" sz="2400" dirty="0"/>
              <a:t>ความ</a:t>
            </a:r>
            <a:r>
              <a:rPr lang="th-TH" sz="2400" dirty="0" smtClean="0"/>
              <a:t>ประสงค์ต้องการรับโอนมายัง</a:t>
            </a:r>
            <a:r>
              <a:rPr lang="th-TH" sz="2400" dirty="0"/>
              <a:t>กองการเจ้าหน้าที่ </a:t>
            </a:r>
            <a:r>
              <a:rPr lang="th-TH" sz="2400" dirty="0" err="1" smtClean="0"/>
              <a:t>สป.กษ</a:t>
            </a:r>
            <a:r>
              <a:rPr lang="th-TH" sz="2400" dirty="0" smtClean="0"/>
              <a:t>. เพื่อดำเนินการตาม</a:t>
            </a:r>
            <a:r>
              <a:rPr lang="th-TH" sz="2400" dirty="0"/>
              <a:t>มาตรา </a:t>
            </a:r>
            <a:r>
              <a:rPr lang="th-TH" sz="2400" dirty="0" smtClean="0"/>
              <a:t>57 ของ พ.ร.บ. ข้าราชการ</a:t>
            </a:r>
            <a:r>
              <a:rPr lang="th-TH" sz="2400" dirty="0" err="1" smtClean="0"/>
              <a:t>พลเรือน</a:t>
            </a:r>
            <a:r>
              <a:rPr lang="th-TH" sz="2400" dirty="0" smtClean="0"/>
              <a:t> พ.ศ. 2551 และลงประกาศในเว็บไซด์ </a:t>
            </a:r>
            <a:r>
              <a:rPr lang="th-TH" sz="2400" dirty="0" err="1" smtClean="0"/>
              <a:t>สป.กษ</a:t>
            </a:r>
            <a:r>
              <a:rPr lang="th-TH" sz="2400" dirty="0" smtClean="0"/>
              <a:t>. เพื่อรับโอนข้าราชการจากส่วนราชการอื่น โดยข้าราชการ</a:t>
            </a:r>
            <a:r>
              <a:rPr lang="th-TH" sz="2400" dirty="0" err="1" smtClean="0"/>
              <a:t>พลเรือน</a:t>
            </a:r>
            <a:r>
              <a:rPr lang="th-TH" sz="2400" dirty="0" smtClean="0"/>
              <a:t>สามัญผู้ประสงค์ขอโอน ยื่นความประสงค์มายังกองการเจ้าหน้าที่ ตามแบบฟอร์มที่กำหนด เพื่อกองการเจ้าหน้าที่จะได้เสนอผู้บังคับบัญชาฯ เพื่อพิจารณาทักษะ ความรู้ความสามารถ </a:t>
            </a:r>
            <a:r>
              <a:rPr lang="th-TH" sz="2400" dirty="0"/>
              <a:t>และความ</a:t>
            </a:r>
            <a:r>
              <a:rPr lang="th-TH" sz="2400" dirty="0" smtClean="0"/>
              <a:t>เหมาะสมกับ</a:t>
            </a:r>
            <a:r>
              <a:rPr lang="th-TH" sz="2400" dirty="0"/>
              <a:t>ตำแหน่ง โดยคำนึงถึงประโยชน์ของทางราชการเป็นสำคัญ</a:t>
            </a:r>
            <a:endParaRPr lang="th-TH" sz="2400" dirty="0" smtClean="0"/>
          </a:p>
          <a:p>
            <a:pPr algn="thaiDist">
              <a:spcAft>
                <a:spcPts val="600"/>
              </a:spcAft>
            </a:pPr>
            <a:r>
              <a:rPr lang="th-TH" sz="2400" dirty="0"/>
              <a:t>	</a:t>
            </a:r>
            <a:r>
              <a:rPr lang="th-TH" sz="2400" dirty="0" smtClean="0"/>
              <a:t>เมื่อผ่านการพิจาณาแล้ว สำนักงานปลัดกระทรวงเกษตรและสหกรณ์ แจ้งความประสงค์ขอรับโอนข้าราชการผู้นั้น    ไปยังส่วนราชการต้นสังกัด (ทาบทามการขอรับโอน) โดยส่วนราชการต้นสังกัดแจ้งไม่ขัดข้อง สำนักงานปลัดกระทรวงเกษตรและสหกรณ์ออกคำสั่งรับโอนแล้วแจ้งคำสั่งรับโอนไป</a:t>
            </a:r>
            <a:r>
              <a:rPr lang="th-TH" sz="2400" dirty="0"/>
              <a:t>ยังส่วนราชการต้น</a:t>
            </a:r>
            <a:r>
              <a:rPr lang="th-TH" sz="2400" dirty="0" smtClean="0"/>
              <a:t>สังกัดของข้าราชการผู้ขอโอน และส่วนราชการต้นสังกัด</a:t>
            </a:r>
            <a:br>
              <a:rPr lang="th-TH" sz="2400" dirty="0" smtClean="0"/>
            </a:br>
            <a:r>
              <a:rPr lang="th-TH" sz="2400" dirty="0" smtClean="0"/>
              <a:t>ของข้าราชการผู้ขอโอนออกคำสั่งให้โอน ส่งตัวมาปฏิบัติราชการพร้อมส่งเอกสาร ก.พ.7 พร้อมเอกสารที่เกี่ยวข้องมายังสำนักงานปลัดกระทรวงเกษตรและสหกรณ์</a:t>
            </a:r>
            <a:endParaRPr lang="th-TH" sz="2400" dirty="0"/>
          </a:p>
        </p:txBody>
      </p:sp>
    </p:spTree>
    <p:extLst>
      <p:ext uri="{BB962C8B-B14F-4D97-AF65-F5344CB8AC3E}">
        <p14:creationId xmlns:p14="http://schemas.microsoft.com/office/powerpoint/2010/main" val="25256023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619568" y="1252429"/>
            <a:ext cx="1107713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400" dirty="0"/>
              <a:t>- กรณี ข้าราชการที่ดำรงตำแหน่งประเภทวิชาการ ระดับปฏิบัติการ หรือ ประเภททั่วไป ระดับปฏิบัติงาน ต้องมีคุณสมบัติตามมาตรฐานกำหนดตำแหน่งตรงกับตำแหน่งที่ขอย้าย (วุฒิการศึกษาเป็นหลัก) สามารถยื่นความประสงค์</a:t>
            </a:r>
            <a:r>
              <a:rPr lang="th-TH" sz="2400" dirty="0" smtClean="0"/>
              <a:t>ได้ หากไม่ตรงจะต้องยุติเรื่องเพราะขาดคุณสมบัติตามมาตรฐานกำหนดตำแหน่ง ของสำนักงาน ก.พ.</a:t>
            </a:r>
            <a:endParaRPr lang="th-TH" sz="2400" dirty="0"/>
          </a:p>
          <a:p>
            <a:pPr algn="thaiDist"/>
            <a:endParaRPr lang="th-TH" sz="2400" dirty="0" smtClean="0"/>
          </a:p>
          <a:p>
            <a:pPr algn="thaiDist"/>
            <a:r>
              <a:rPr lang="th-TH" sz="2400" dirty="0" smtClean="0"/>
              <a:t>- กรณี </a:t>
            </a:r>
            <a:r>
              <a:rPr lang="th-TH" sz="2400" dirty="0"/>
              <a:t>ข้าราชการที่ดำรงตำแหน่งประเภทวิชาการ </a:t>
            </a:r>
            <a:r>
              <a:rPr lang="th-TH" sz="2400" dirty="0" smtClean="0"/>
              <a:t>ระดับชำนาญการ </a:t>
            </a:r>
            <a:r>
              <a:rPr lang="th-TH" sz="2400" dirty="0"/>
              <a:t>หรือ ประเภททั่วไป </a:t>
            </a:r>
            <a:r>
              <a:rPr lang="th-TH" sz="2400" dirty="0" smtClean="0"/>
              <a:t>ระดับชำนาญงาน หากมีความประสงค์ขอย้ายเพื่อดำรงตำแหน่งอื่น ต้องพิจารณาดังนี้</a:t>
            </a:r>
          </a:p>
          <a:p>
            <a:pPr algn="thaiDist"/>
            <a:r>
              <a:rPr lang="th-TH" sz="2400" dirty="0"/>
              <a:t>	</a:t>
            </a:r>
            <a:r>
              <a:rPr lang="th-TH" sz="2400" dirty="0" smtClean="0"/>
              <a:t>1) หากอยู่ในสายงาน </a:t>
            </a:r>
            <a:r>
              <a:rPr lang="th-TH" sz="2400" u="sng" dirty="0" smtClean="0"/>
              <a:t>หรือ</a:t>
            </a:r>
            <a:r>
              <a:rPr lang="th-TH" sz="2400" dirty="0" smtClean="0"/>
              <a:t>กลุ่มงานเดียวกัน ตามที่สำนักงานปลัดกระทรวงเกษตรและสหกรณ์กำหนดไว้ สามารถยื่น</a:t>
            </a:r>
            <a:br>
              <a:rPr lang="th-TH" sz="2400" dirty="0" smtClean="0"/>
            </a:br>
            <a:r>
              <a:rPr lang="th-TH" sz="2400" dirty="0" smtClean="0"/>
              <a:t>ความประสงค์ได้</a:t>
            </a:r>
          </a:p>
          <a:p>
            <a:pPr algn="thaiDist"/>
            <a:r>
              <a:rPr lang="th-TH" sz="2400" dirty="0"/>
              <a:t>	</a:t>
            </a:r>
            <a:r>
              <a:rPr lang="th-TH" sz="2400" dirty="0" smtClean="0"/>
              <a:t>2) หาก</a:t>
            </a:r>
            <a:r>
              <a:rPr lang="th-TH" sz="2400" dirty="0" smtClean="0">
                <a:solidFill>
                  <a:srgbClr val="FF0000"/>
                </a:solidFill>
              </a:rPr>
              <a:t>ไม่</a:t>
            </a:r>
            <a:r>
              <a:rPr lang="th-TH" sz="2400" dirty="0" smtClean="0"/>
              <a:t>อยู่ในสายงาน </a:t>
            </a:r>
            <a:r>
              <a:rPr lang="th-TH" sz="2400" u="sng" dirty="0" smtClean="0"/>
              <a:t>และ</a:t>
            </a:r>
            <a:r>
              <a:rPr lang="th-TH" sz="2400" dirty="0" smtClean="0"/>
              <a:t>กลุ่มงานเดียวกัน แต่</a:t>
            </a:r>
            <a:r>
              <a:rPr lang="th-TH" sz="2400" dirty="0"/>
              <a:t>มีคุณสมบัติตามมาตรฐานกำหนดตำแหน่งตรงกับตำแหน่งที่ขอย้าย</a:t>
            </a:r>
            <a:r>
              <a:rPr lang="th-TH" sz="2400" dirty="0" smtClean="0"/>
              <a:t> จะต้องเข้านำเข้าคณะกรรมการประเมินตำแหน่งสำหรับผู้มีประสบการณ์ </a:t>
            </a:r>
          </a:p>
          <a:p>
            <a:pPr algn="thaiDist"/>
            <a:r>
              <a:rPr lang="th-TH" sz="2400" dirty="0"/>
              <a:t>	 </a:t>
            </a:r>
            <a:r>
              <a:rPr lang="th-TH" sz="2400" dirty="0" smtClean="0"/>
              <a:t>    2.1) กรณีพิจารณาแล้วประสบการณ์การทำงานที่ผ่านมา มาสามารถเกื้อกูลกันได้ จะเข้าสู่การพิจารณาคัดเลือกต่อไป</a:t>
            </a:r>
          </a:p>
          <a:p>
            <a:pPr algn="thaiDist"/>
            <a:r>
              <a:rPr lang="th-TH" sz="2400" dirty="0"/>
              <a:t>	 </a:t>
            </a:r>
            <a:r>
              <a:rPr lang="th-TH" sz="2400" dirty="0" smtClean="0"/>
              <a:t>    2.2) กรณีพิจารณาแล้ว</a:t>
            </a:r>
            <a:r>
              <a:rPr lang="th-TH" sz="2400" dirty="0"/>
              <a:t>ประสบการณ์การทำงานที่ผ่านมา </a:t>
            </a:r>
            <a:r>
              <a:rPr lang="th-TH" sz="2400" i="1" u="sng" dirty="0" smtClean="0"/>
              <a:t>ไม่</a:t>
            </a:r>
            <a:r>
              <a:rPr lang="th-TH" sz="2400" dirty="0"/>
              <a:t>มาสามารถเกื้อกูลกันได้ </a:t>
            </a:r>
            <a:r>
              <a:rPr lang="th-TH" sz="2400" dirty="0" smtClean="0"/>
              <a:t>ข้าราชการผู้นั้นจะต้องลดระดับ    ลงมาที่ประดับปฏิบัติการ ในประเภทวิชาการ หรือระดับปฏิบัติงาน ในประเภททั่วไป หากยืนยันประสงค์ขอย้าย และ</a:t>
            </a:r>
            <a:r>
              <a:rPr lang="th-TH" sz="2400" dirty="0"/>
              <a:t>จะเข้าสู่การพิจารณาคัดเลือก</a:t>
            </a:r>
            <a:r>
              <a:rPr lang="th-TH" sz="2400" dirty="0" smtClean="0"/>
              <a:t>ต่อไป</a:t>
            </a: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2191881" y="586118"/>
            <a:ext cx="79325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b="1" dirty="0" smtClean="0">
                <a:solidFill>
                  <a:srgbClr val="00B050"/>
                </a:solidFill>
              </a:rPr>
              <a:t>การพิจารณาคุณสมบัติข้าราชการที่ประสงค์ขอโอนจากส่วนราชการอื่น</a:t>
            </a:r>
          </a:p>
        </p:txBody>
      </p:sp>
    </p:spTree>
    <p:extLst>
      <p:ext uri="{BB962C8B-B14F-4D97-AF65-F5344CB8AC3E}">
        <p14:creationId xmlns:p14="http://schemas.microsoft.com/office/powerpoint/2010/main" val="5669272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สี่เหลี่ยมผืนผ้า 5"/>
          <p:cNvSpPr/>
          <p:nvPr/>
        </p:nvSpPr>
        <p:spPr>
          <a:xfrm>
            <a:off x="1770740" y="365412"/>
            <a:ext cx="87521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b="1" dirty="0" smtClean="0">
                <a:solidFill>
                  <a:srgbClr val="00B050"/>
                </a:solidFill>
              </a:rPr>
              <a:t>การ</a:t>
            </a:r>
            <a:r>
              <a:rPr lang="th-TH" b="1" u="sng" dirty="0" smtClean="0">
                <a:solidFill>
                  <a:srgbClr val="00B050"/>
                </a:solidFill>
              </a:rPr>
              <a:t>โอน</a:t>
            </a:r>
            <a:r>
              <a:rPr lang="th-TH" b="1" dirty="0" smtClean="0">
                <a:solidFill>
                  <a:srgbClr val="00B050"/>
                </a:solidFill>
              </a:rPr>
              <a:t>ข้าราชการ</a:t>
            </a:r>
            <a:r>
              <a:rPr lang="th-TH" b="1" dirty="0" err="1" smtClean="0">
                <a:solidFill>
                  <a:srgbClr val="00B050"/>
                </a:solidFill>
              </a:rPr>
              <a:t>พลเรือน</a:t>
            </a:r>
            <a:r>
              <a:rPr lang="th-TH" b="1" dirty="0" smtClean="0">
                <a:solidFill>
                  <a:srgbClr val="00B050"/>
                </a:solidFill>
              </a:rPr>
              <a:t>สามัญ (จากส่วนราชการอื่น)</a:t>
            </a:r>
            <a:endParaRPr lang="th-TH" b="1" dirty="0">
              <a:solidFill>
                <a:srgbClr val="00B050"/>
              </a:solidFill>
            </a:endParaRPr>
          </a:p>
        </p:txBody>
      </p:sp>
      <p:pic>
        <p:nvPicPr>
          <p:cNvPr id="7" name="รูปภาพ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067" y="888632"/>
            <a:ext cx="8815580" cy="5925826"/>
          </a:xfrm>
          <a:prstGeom prst="rect">
            <a:avLst/>
          </a:prstGeom>
        </p:spPr>
      </p:pic>
      <p:sp>
        <p:nvSpPr>
          <p:cNvPr id="8" name="สามเหลี่ยมมุมฉาก 7"/>
          <p:cNvSpPr/>
          <p:nvPr/>
        </p:nvSpPr>
        <p:spPr>
          <a:xfrm rot="5400000">
            <a:off x="64762" y="-64762"/>
            <a:ext cx="1799773" cy="1929300"/>
          </a:xfrm>
          <a:prstGeom prst="rt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กล่องข้อความ 8"/>
          <p:cNvSpPr txBox="1"/>
          <p:nvPr/>
        </p:nvSpPr>
        <p:spPr>
          <a:xfrm rot="19013842">
            <a:off x="-91019" y="426459"/>
            <a:ext cx="16433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 smtClean="0">
                <a:solidFill>
                  <a:schemeClr val="bg1"/>
                </a:solidFill>
              </a:rPr>
              <a:t>โอน ภายนอก</a:t>
            </a:r>
            <a:endParaRPr lang="th-TH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811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1770738" y="1114712"/>
            <a:ext cx="87521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b="1" dirty="0" smtClean="0">
                <a:solidFill>
                  <a:srgbClr val="7030A0"/>
                </a:solidFill>
              </a:rPr>
              <a:t>การ</a:t>
            </a:r>
            <a:r>
              <a:rPr lang="th-TH" b="1" u="sng" dirty="0" smtClean="0">
                <a:solidFill>
                  <a:srgbClr val="7030A0"/>
                </a:solidFill>
              </a:rPr>
              <a:t>โอน</a:t>
            </a:r>
            <a:r>
              <a:rPr lang="th-TH" b="1" dirty="0" smtClean="0">
                <a:solidFill>
                  <a:srgbClr val="7030A0"/>
                </a:solidFill>
              </a:rPr>
              <a:t>ข้าราชการต่างประเภท</a:t>
            </a:r>
            <a:endParaRPr lang="th-TH" b="1" dirty="0">
              <a:solidFill>
                <a:srgbClr val="7030A0"/>
              </a:solidFill>
            </a:endParaRPr>
          </a:p>
        </p:txBody>
      </p:sp>
      <p:sp>
        <p:nvSpPr>
          <p:cNvPr id="5" name="กล่องข้อความ 4"/>
          <p:cNvSpPr txBox="1"/>
          <p:nvPr/>
        </p:nvSpPr>
        <p:spPr>
          <a:xfrm>
            <a:off x="891730" y="1879600"/>
            <a:ext cx="10510134" cy="312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>
              <a:spcAft>
                <a:spcPts val="600"/>
              </a:spcAft>
            </a:pPr>
            <a:r>
              <a:rPr lang="th-TH" sz="2400" dirty="0"/>
              <a:t>	</a:t>
            </a:r>
            <a:r>
              <a:rPr lang="th-TH" sz="2400" b="1" dirty="0"/>
              <a:t>การรับโอน</a:t>
            </a:r>
            <a:r>
              <a:rPr lang="th-TH" sz="2400" b="1" dirty="0" smtClean="0"/>
              <a:t>ข้าราชการต่างประเภท </a:t>
            </a:r>
            <a:r>
              <a:rPr lang="th-TH" sz="2400" dirty="0" smtClean="0"/>
              <a:t>เมื่อ</a:t>
            </a:r>
            <a:r>
              <a:rPr lang="th-TH" sz="2400" dirty="0"/>
              <a:t>หน่วยงานภายในสังกัด </a:t>
            </a:r>
            <a:r>
              <a:rPr lang="th-TH" sz="2400" dirty="0" err="1"/>
              <a:t>สป.กษ</a:t>
            </a:r>
            <a:r>
              <a:rPr lang="th-TH" sz="2400" dirty="0"/>
              <a:t>. มีตำแหน่งว่าง แจ้งความประสงค์ต้องการรับโอนมายังกองการเจ้าหน้าที่ </a:t>
            </a:r>
            <a:r>
              <a:rPr lang="th-TH" sz="2400" dirty="0" err="1"/>
              <a:t>สป.กษ</a:t>
            </a:r>
            <a:r>
              <a:rPr lang="th-TH" sz="2400" dirty="0"/>
              <a:t>. เพื่อดำเนินการตามมาตรา 57 ของ พ.ร.บ. ข้าราชการ</a:t>
            </a:r>
            <a:r>
              <a:rPr lang="th-TH" sz="2400" dirty="0" err="1"/>
              <a:t>พลเรือน</a:t>
            </a:r>
            <a:r>
              <a:rPr lang="th-TH" sz="2400" dirty="0"/>
              <a:t> พ.ศ. 2551 </a:t>
            </a:r>
            <a:r>
              <a:rPr lang="th-TH" sz="2400" dirty="0" smtClean="0"/>
              <a:t>และ</a:t>
            </a:r>
            <a:br>
              <a:rPr lang="th-TH" sz="2400" dirty="0" smtClean="0"/>
            </a:br>
            <a:r>
              <a:rPr lang="th-TH" sz="2400" dirty="0" smtClean="0"/>
              <a:t>ลง</a:t>
            </a:r>
            <a:r>
              <a:rPr lang="th-TH" sz="2400" dirty="0"/>
              <a:t>ประกาศในเว็บไซด์ </a:t>
            </a:r>
            <a:r>
              <a:rPr lang="th-TH" sz="2400" dirty="0" err="1"/>
              <a:t>สป.กษ</a:t>
            </a:r>
            <a:r>
              <a:rPr lang="th-TH" sz="2400" dirty="0"/>
              <a:t>. เพื่อรับโอนข้าราชการจากส่วนราชการอื่น โดยข้าราชการ</a:t>
            </a:r>
            <a:r>
              <a:rPr lang="th-TH" sz="2400" dirty="0" err="1"/>
              <a:t>พลเรือน</a:t>
            </a:r>
            <a:r>
              <a:rPr lang="th-TH" sz="2400" dirty="0"/>
              <a:t>สามัญผู้ประสงค์ขอโอน ยื่นความประสงค์มายังกองการเจ้าหน้าที่ ตามแบบฟอร์มที่กำหนด เพื่อกองการเจ้าหน้าที่จะได้เสนอผู้บังคับบัญชาฯ เพื่อพิจารณาทักษะ ความรู้ความสามารถ และความเหมาะสมกับตำแหน่ง โดยคำนึงถึงประโยชน์ของทางราชการเป็นสำคัญ</a:t>
            </a:r>
          </a:p>
          <a:p>
            <a:pPr algn="thaiDist">
              <a:spcAft>
                <a:spcPts val="600"/>
              </a:spcAft>
            </a:pPr>
            <a:r>
              <a:rPr lang="th-TH" sz="2400" dirty="0"/>
              <a:t>	</a:t>
            </a:r>
            <a:r>
              <a:rPr lang="th-TH" sz="2400" dirty="0" smtClean="0"/>
              <a:t>***</a:t>
            </a:r>
            <a:r>
              <a:rPr lang="th-TH" sz="2400" i="1" u="sng" dirty="0" smtClean="0"/>
              <a:t>ทั้งนี้จะต้องพิจารณาหลักเกณฑ์ของสำนักงาน ก.พ. ว่าด้วยเรื่องการโอนข้าราชการส่วนท้องถิ่นและข้าราชการที่ไม่ใช่ข้าราชการ</a:t>
            </a:r>
            <a:r>
              <a:rPr lang="th-TH" sz="2400" i="1" u="sng" dirty="0" err="1" smtClean="0"/>
              <a:t>พลเรือน</a:t>
            </a:r>
            <a:r>
              <a:rPr lang="th-TH" sz="2400" i="1" u="sng" dirty="0" smtClean="0"/>
              <a:t>สามัญมาบรรจุเป็นข้าราชการ</a:t>
            </a:r>
            <a:r>
              <a:rPr lang="th-TH" sz="2400" i="1" u="sng" dirty="0" err="1" smtClean="0"/>
              <a:t>พลเรือน</a:t>
            </a:r>
            <a:r>
              <a:rPr lang="th-TH" sz="2400" i="1" u="sng" dirty="0" smtClean="0"/>
              <a:t> และหลักเกณฑ์และเงื่อนไขการเทียบตำแหน่งอย่างอื่นเท่ากับการดำรงตำแหน่งข้าราชการ</a:t>
            </a:r>
            <a:r>
              <a:rPr lang="th-TH" sz="2400" i="1" u="sng" dirty="0" err="1" smtClean="0"/>
              <a:t>พลเรือน</a:t>
            </a:r>
            <a:r>
              <a:rPr lang="th-TH" sz="2400" i="1" u="sng" dirty="0" smtClean="0"/>
              <a:t>สามัญ ตาม พ.ร.บ. ข้าราชการ</a:t>
            </a:r>
            <a:r>
              <a:rPr lang="th-TH" sz="2400" i="1" u="sng" dirty="0" err="1" smtClean="0"/>
              <a:t>พลเรือน</a:t>
            </a:r>
            <a:r>
              <a:rPr lang="th-TH" sz="2400" i="1" u="sng" dirty="0" smtClean="0"/>
              <a:t> พ.ศ. 2551</a:t>
            </a:r>
          </a:p>
        </p:txBody>
      </p:sp>
    </p:spTree>
    <p:extLst>
      <p:ext uri="{BB962C8B-B14F-4D97-AF65-F5344CB8AC3E}">
        <p14:creationId xmlns:p14="http://schemas.microsoft.com/office/powerpoint/2010/main" val="29413342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1770738" y="695612"/>
            <a:ext cx="87521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b="1" dirty="0" smtClean="0">
                <a:solidFill>
                  <a:srgbClr val="7030A0"/>
                </a:solidFill>
              </a:rPr>
              <a:t>การ</a:t>
            </a:r>
            <a:r>
              <a:rPr lang="th-TH" b="1" u="sng" dirty="0" smtClean="0">
                <a:solidFill>
                  <a:srgbClr val="7030A0"/>
                </a:solidFill>
              </a:rPr>
              <a:t>โอน</a:t>
            </a:r>
            <a:r>
              <a:rPr lang="th-TH" b="1" dirty="0" smtClean="0">
                <a:solidFill>
                  <a:srgbClr val="7030A0"/>
                </a:solidFill>
              </a:rPr>
              <a:t>ข้าราชการต่างประเภท (ต่อ)</a:t>
            </a:r>
            <a:endParaRPr lang="th-TH" b="1" dirty="0">
              <a:solidFill>
                <a:srgbClr val="7030A0"/>
              </a:solidFill>
            </a:endParaRPr>
          </a:p>
        </p:txBody>
      </p:sp>
      <p:sp>
        <p:nvSpPr>
          <p:cNvPr id="5" name="กล่องข้อความ 4"/>
          <p:cNvSpPr txBox="1"/>
          <p:nvPr/>
        </p:nvSpPr>
        <p:spPr>
          <a:xfrm>
            <a:off x="891730" y="1460500"/>
            <a:ext cx="10510134" cy="23852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>
              <a:spcAft>
                <a:spcPts val="600"/>
              </a:spcAft>
            </a:pPr>
            <a:r>
              <a:rPr lang="th-TH" sz="2400" dirty="0" smtClean="0"/>
              <a:t>	</a:t>
            </a:r>
            <a:r>
              <a:rPr lang="th-TH" sz="2400" dirty="0"/>
              <a:t>เมื่อผ่านการพิจาณาแล้ว สำนักงานปลัดกระทรวงเกษตรและสหกรณ์ แจ้งความประสงค์ขอรับโอนข้าราชการผู้นั้น    ไปยังส่วนราชการต้นสังกัด (ทาบทามการขอรับโอน) โดยส่วนราชการต้นสังกัดแจ้งไม่ขัดข้อง สำนักงานปลัดกระทรวงเกษตรและสหกรณ์ออกคำสั่งรับโอนแล้วแจ้งคำสั่งรับโอนไปยังส่วนราชการต้นสังกัดของข้าราชการผู้ขอโอน และส่วนราชการต้น</a:t>
            </a:r>
            <a:r>
              <a:rPr lang="th-TH" sz="2400" dirty="0" smtClean="0"/>
              <a:t>สังกัด</a:t>
            </a:r>
            <a:br>
              <a:rPr lang="th-TH" sz="2400" dirty="0" smtClean="0"/>
            </a:br>
            <a:r>
              <a:rPr lang="th-TH" sz="2400" dirty="0" smtClean="0"/>
              <a:t>ของ</a:t>
            </a:r>
            <a:r>
              <a:rPr lang="th-TH" sz="2400" dirty="0"/>
              <a:t>ข้าราชการผู้ขอโอนออกคำสั่งให้โอน ส่งตัวมาปฏิบัติราชการพร้อมส่งเอกสาร ก.พ.7 พร้อมเอกสารที่เกี่ยวข้องมายังสำนักงานปลัดกระทรวงเกษตรและสหกรณ์</a:t>
            </a:r>
          </a:p>
          <a:p>
            <a:pPr algn="thaiDist"/>
            <a:endParaRPr lang="th-TH" sz="2400" dirty="0"/>
          </a:p>
        </p:txBody>
      </p:sp>
    </p:spTree>
    <p:extLst>
      <p:ext uri="{BB962C8B-B14F-4D97-AF65-F5344CB8AC3E}">
        <p14:creationId xmlns:p14="http://schemas.microsoft.com/office/powerpoint/2010/main" val="41051128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619568" y="3282632"/>
            <a:ext cx="11077130" cy="1646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spcAft>
                <a:spcPts val="600"/>
              </a:spcAft>
            </a:pPr>
            <a:r>
              <a:rPr lang="th-TH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พิจารณาคุณสมบัติข้าราชการที่ประสงค์ขอโอนข้าราชการต่าง</a:t>
            </a:r>
            <a:r>
              <a:rPr lang="th-TH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ประเภท</a:t>
            </a:r>
          </a:p>
          <a:p>
            <a:pPr algn="thaiDist">
              <a:spcAft>
                <a:spcPts val="600"/>
              </a:spcAft>
            </a:pPr>
            <a:r>
              <a:rPr lang="th-TH" sz="2400" dirty="0" smtClean="0"/>
              <a:t>- </a:t>
            </a:r>
            <a:r>
              <a:rPr lang="th-TH" sz="2400" dirty="0"/>
              <a:t>กรณี </a:t>
            </a:r>
            <a:r>
              <a:rPr lang="th-TH" sz="2400" dirty="0" smtClean="0"/>
              <a:t>ข้าราชการมีตำแหน่ง</a:t>
            </a:r>
            <a:r>
              <a:rPr lang="th-TH" sz="2400" u="sng" dirty="0" smtClean="0"/>
              <a:t>เทียบเท่า</a:t>
            </a:r>
            <a:r>
              <a:rPr lang="th-TH" sz="2400" dirty="0" smtClean="0"/>
              <a:t> ประเภท</a:t>
            </a:r>
            <a:r>
              <a:rPr lang="th-TH" sz="2400" dirty="0"/>
              <a:t>วิชาการ ระดับปฏิบัติการ หรือ ประเภททั่วไป ระดับปฏิบัติงาน ต้องมี</a:t>
            </a:r>
            <a:r>
              <a:rPr lang="th-TH" sz="2400" dirty="0" smtClean="0"/>
              <a:t>คุณสมบัติ          ตาม</a:t>
            </a:r>
            <a:r>
              <a:rPr lang="th-TH" sz="2400" dirty="0"/>
              <a:t>มาตรฐานกำหนดตำแหน่งตรงกับตำแหน่งที่ขอย้าย (วุฒิการศึกษาเป็นหลัก) สามารถยื่นความประสงค์ได้</a:t>
            </a:r>
            <a:r>
              <a:rPr lang="th-TH" sz="2400" dirty="0" smtClean="0"/>
              <a:t>ทันที หากไม่ตรงจะต้องยุติเรื่องเพราะขาดคุณสมบัติตามมาตรฐานกำหนดตำแหน่ง ของสำนักงาน ก.พ.</a:t>
            </a: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2191881" y="1105631"/>
            <a:ext cx="79325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b="1" dirty="0" smtClean="0">
                <a:solidFill>
                  <a:srgbClr val="7030A0"/>
                </a:solidFill>
              </a:rPr>
              <a:t>การพิจารณาคุณสมบัติข้าราชการที่ประสงค์ขอโอนข้าราชการต่างประเภท</a:t>
            </a:r>
          </a:p>
        </p:txBody>
      </p:sp>
      <p:sp>
        <p:nvSpPr>
          <p:cNvPr id="7" name="กล่องข้อความ 6"/>
          <p:cNvSpPr txBox="1"/>
          <p:nvPr/>
        </p:nvSpPr>
        <p:spPr>
          <a:xfrm>
            <a:off x="619568" y="2214238"/>
            <a:ext cx="110771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1) พิจารณา</a:t>
            </a:r>
            <a:r>
              <a:rPr lang="th-TH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หลักเกณฑ์และเงื่อนไขการเทียบตำแหน่งอย่างอื่นเท่ากับการดำรงตำแหน่งข้าราชการ</a:t>
            </a:r>
            <a:r>
              <a:rPr lang="th-TH" sz="2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พลเรือน</a:t>
            </a:r>
            <a:r>
              <a:rPr lang="th-TH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สามัญ </a:t>
            </a:r>
            <a:r>
              <a:rPr lang="th-TH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ตาม </a:t>
            </a:r>
            <a:r>
              <a:rPr lang="th-TH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พ.ร.บ. </a:t>
            </a:r>
            <a:r>
              <a:rPr lang="th-TH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</a:p>
          <a:p>
            <a:r>
              <a:rPr lang="th-TH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h-TH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ข้าราชการ</a:t>
            </a:r>
            <a:r>
              <a:rPr lang="th-TH" sz="24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พลเรือน</a:t>
            </a:r>
            <a:r>
              <a:rPr lang="th-TH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พ.ศ. </a:t>
            </a:r>
            <a:r>
              <a:rPr lang="th-TH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2551</a:t>
            </a:r>
            <a:endParaRPr lang="th-TH" sz="2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69861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619568" y="1479232"/>
            <a:ext cx="11077130" cy="423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spcAft>
                <a:spcPts val="600"/>
              </a:spcAft>
            </a:pPr>
            <a:r>
              <a:rPr lang="th-TH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พิจารณาคุณสมบัติข้าราชการที่ประสงค์ขอโอนข้าราชการต่าง</a:t>
            </a:r>
            <a:r>
              <a:rPr lang="th-TH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ประเภท (ต่อ)</a:t>
            </a:r>
          </a:p>
          <a:p>
            <a:pPr algn="thaiDist"/>
            <a:r>
              <a:rPr lang="th-TH" sz="2400" dirty="0" smtClean="0"/>
              <a:t>- กรณี ข้าราชการ</a:t>
            </a:r>
            <a:r>
              <a:rPr lang="th-TH" sz="2400" dirty="0"/>
              <a:t>มีตำแหน่ง</a:t>
            </a:r>
            <a:r>
              <a:rPr lang="th-TH" sz="2400" u="sng" dirty="0"/>
              <a:t>เทียบเท่า</a:t>
            </a:r>
            <a:r>
              <a:rPr lang="th-TH" sz="2400" dirty="0" smtClean="0"/>
              <a:t>ประเภท</a:t>
            </a:r>
            <a:r>
              <a:rPr lang="th-TH" sz="2400" dirty="0"/>
              <a:t>วิชาการ </a:t>
            </a:r>
            <a:r>
              <a:rPr lang="th-TH" sz="2400" dirty="0" smtClean="0"/>
              <a:t>ระดับชำนาญการ </a:t>
            </a:r>
            <a:r>
              <a:rPr lang="th-TH" sz="2400" dirty="0"/>
              <a:t>หรือ ประเภททั่วไป </a:t>
            </a:r>
            <a:r>
              <a:rPr lang="th-TH" sz="2400" dirty="0" smtClean="0"/>
              <a:t>ระดับชำนาญงาน หากมีความประสงค์   ขอย้ายเพื่อดำรงตำแหน่งอื่น ต้องพิจารณาดังนี้</a:t>
            </a:r>
            <a:r>
              <a:rPr lang="th-TH" sz="2400" dirty="0"/>
              <a:t> </a:t>
            </a:r>
            <a:endParaRPr lang="th-TH" sz="2400" dirty="0" smtClean="0"/>
          </a:p>
          <a:p>
            <a:pPr algn="thaiDist"/>
            <a:r>
              <a:rPr lang="th-TH" sz="2400" dirty="0" smtClean="0"/>
              <a:t>	1</a:t>
            </a:r>
            <a:r>
              <a:rPr lang="th-TH" sz="2400" dirty="0"/>
              <a:t>) หากอยู่ในสายงาน </a:t>
            </a:r>
            <a:r>
              <a:rPr lang="th-TH" sz="2400" u="sng" dirty="0"/>
              <a:t>หรือ</a:t>
            </a:r>
            <a:r>
              <a:rPr lang="th-TH" sz="2400" dirty="0"/>
              <a:t>กลุ่มงานเดียวกัน ตามที่สำนักงานปลัดกระทรวงเกษตรและสหกรณ์กำหนดไว้ สามารถยื่นความประสงค์ได้ทันที</a:t>
            </a:r>
          </a:p>
          <a:p>
            <a:pPr algn="thaiDist"/>
            <a:r>
              <a:rPr lang="th-TH" sz="2400" dirty="0"/>
              <a:t>	2) หากไม่อยู่ในสายงาน </a:t>
            </a:r>
            <a:r>
              <a:rPr lang="th-TH" sz="2400" u="sng" dirty="0"/>
              <a:t>และ</a:t>
            </a:r>
            <a:r>
              <a:rPr lang="th-TH" sz="2400" dirty="0"/>
              <a:t>กลุ่มงานเดียวกัน แต่มีคุณสมบัติตามมาตรฐานกำหนดตำแหน่งตรงกับตำแหน่งที่ขอย้าย จะต้องเข้านำเข้าคณะกรรมการประเมินตำแหน่งสำหรับผู้มีประสบการณ์</a:t>
            </a:r>
            <a:endParaRPr lang="th-TH" sz="2400" dirty="0" smtClean="0"/>
          </a:p>
          <a:p>
            <a:pPr algn="thaiDist"/>
            <a:r>
              <a:rPr lang="th-TH" sz="2400" dirty="0" smtClean="0"/>
              <a:t>	</a:t>
            </a:r>
            <a:r>
              <a:rPr lang="th-TH" sz="2400" dirty="0"/>
              <a:t> </a:t>
            </a:r>
            <a:r>
              <a:rPr lang="th-TH" sz="2400" dirty="0" smtClean="0"/>
              <a:t>    2.1) กรณีพิจารณาแล้วประสบการณ์การทำงานที่ผ่านมา มาสามารถเกื้อกูลกันได้ จะเข้าสู่การพิจารณาคัดเลือกต่อไป</a:t>
            </a:r>
          </a:p>
          <a:p>
            <a:pPr algn="thaiDist"/>
            <a:r>
              <a:rPr lang="th-TH" sz="2400" dirty="0"/>
              <a:t>	 </a:t>
            </a:r>
            <a:r>
              <a:rPr lang="th-TH" sz="2400" dirty="0" smtClean="0"/>
              <a:t>    2.2) กรณีพิจารณาแล้ว</a:t>
            </a:r>
            <a:r>
              <a:rPr lang="th-TH" sz="2400" dirty="0"/>
              <a:t>ประสบการณ์การทำงานที่ผ่านมา </a:t>
            </a:r>
            <a:r>
              <a:rPr lang="th-TH" sz="2400" i="1" u="sng" dirty="0" smtClean="0"/>
              <a:t>ไม่</a:t>
            </a:r>
            <a:r>
              <a:rPr lang="th-TH" sz="2400" dirty="0"/>
              <a:t>มาสามารถเกื้อกูลกันได้ </a:t>
            </a:r>
            <a:r>
              <a:rPr lang="th-TH" sz="2400" dirty="0" smtClean="0"/>
              <a:t>ข้าราชการผู้นั้นจะต้องลดระดับ   ลงมาที่ระดับปฏิบัติการ ในประเภทวิชาการ หรือระดับปฏิบัติงาน ในประเภททั่วไป หากยืนยันประสงค์ขอย้าย และ</a:t>
            </a:r>
            <a:r>
              <a:rPr lang="th-TH" sz="2400" dirty="0"/>
              <a:t>จะเข้าสู่การพิจารณาคัดเลือก</a:t>
            </a:r>
            <a:r>
              <a:rPr lang="th-TH" sz="2400" dirty="0" smtClean="0"/>
              <a:t>ต่อไป</a:t>
            </a: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2191881" y="763918"/>
            <a:ext cx="79325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b="1" dirty="0" smtClean="0">
                <a:solidFill>
                  <a:srgbClr val="7030A0"/>
                </a:solidFill>
              </a:rPr>
              <a:t>การพิจารณาคุณสมบัติข้าราชการที่ประสงค์ขอโอนข้าราชการต่างประเภท</a:t>
            </a:r>
          </a:p>
        </p:txBody>
      </p:sp>
    </p:spTree>
    <p:extLst>
      <p:ext uri="{BB962C8B-B14F-4D97-AF65-F5344CB8AC3E}">
        <p14:creationId xmlns:p14="http://schemas.microsoft.com/office/powerpoint/2010/main" val="42941647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รูปภาพ 4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0439" y="932174"/>
            <a:ext cx="8815580" cy="5925826"/>
          </a:xfrm>
          <a:prstGeom prst="rect">
            <a:avLst/>
          </a:prstGeom>
        </p:spPr>
      </p:pic>
      <p:sp>
        <p:nvSpPr>
          <p:cNvPr id="51" name="สี่เหลี่ยมผืนผ้า 50"/>
          <p:cNvSpPr/>
          <p:nvPr/>
        </p:nvSpPr>
        <p:spPr>
          <a:xfrm>
            <a:off x="1683654" y="408954"/>
            <a:ext cx="87521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b="1" dirty="0" smtClean="0">
                <a:solidFill>
                  <a:srgbClr val="7030A0"/>
                </a:solidFill>
              </a:rPr>
              <a:t>การ</a:t>
            </a:r>
            <a:r>
              <a:rPr lang="th-TH" b="1" u="sng" dirty="0" smtClean="0">
                <a:solidFill>
                  <a:srgbClr val="7030A0"/>
                </a:solidFill>
              </a:rPr>
              <a:t>โอน</a:t>
            </a:r>
            <a:r>
              <a:rPr lang="th-TH" b="1" dirty="0" smtClean="0">
                <a:solidFill>
                  <a:srgbClr val="7030A0"/>
                </a:solidFill>
              </a:rPr>
              <a:t>ข้าราชการ</a:t>
            </a:r>
            <a:r>
              <a:rPr lang="th-TH" b="1" u="sng" dirty="0" smtClean="0">
                <a:solidFill>
                  <a:srgbClr val="7030A0"/>
                </a:solidFill>
              </a:rPr>
              <a:t>ต่างประเภท</a:t>
            </a:r>
            <a:endParaRPr lang="th-TH" b="1" u="sng" dirty="0">
              <a:solidFill>
                <a:srgbClr val="7030A0"/>
              </a:solidFill>
            </a:endParaRPr>
          </a:p>
        </p:txBody>
      </p:sp>
      <p:sp>
        <p:nvSpPr>
          <p:cNvPr id="52" name="สามเหลี่ยมมุมฉาก 51"/>
          <p:cNvSpPr/>
          <p:nvPr/>
        </p:nvSpPr>
        <p:spPr>
          <a:xfrm rot="5400000">
            <a:off x="64762" y="-64762"/>
            <a:ext cx="1799773" cy="1929300"/>
          </a:xfrm>
          <a:prstGeom prst="rtTriangl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กล่องข้อความ 5"/>
          <p:cNvSpPr txBox="1"/>
          <p:nvPr/>
        </p:nvSpPr>
        <p:spPr>
          <a:xfrm rot="19013842">
            <a:off x="-91019" y="426459"/>
            <a:ext cx="16433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 smtClean="0">
                <a:solidFill>
                  <a:schemeClr val="bg1"/>
                </a:solidFill>
              </a:rPr>
              <a:t>โอน ภายนอก</a:t>
            </a:r>
            <a:endParaRPr lang="th-TH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111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444501" y="590551"/>
            <a:ext cx="11239499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buFont typeface="Wingdings" panose="05000000000000000000" pitchFamily="2" charset="2"/>
              <a:buChar char="Ø"/>
            </a:pPr>
            <a:r>
              <a:rPr lang="th-TH" dirty="0" smtClean="0">
                <a:solidFill>
                  <a:srgbClr val="002060"/>
                </a:solidFill>
              </a:rPr>
              <a:t>หลักเกณฑ์และระเบียบที่</a:t>
            </a:r>
            <a:r>
              <a:rPr lang="th-TH" dirty="0">
                <a:solidFill>
                  <a:srgbClr val="002060"/>
                </a:solidFill>
              </a:rPr>
              <a:t>เกี่ยวข้องกับ</a:t>
            </a:r>
            <a:r>
              <a:rPr lang="th-TH" dirty="0" smtClean="0">
                <a:solidFill>
                  <a:srgbClr val="002060"/>
                </a:solidFill>
              </a:rPr>
              <a:t>การโอน/ย้ายข้าราชการ</a:t>
            </a:r>
          </a:p>
          <a:p>
            <a:pPr algn="thaiDist"/>
            <a:endParaRPr lang="th-TH" dirty="0" smtClean="0">
              <a:solidFill>
                <a:srgbClr val="002060"/>
              </a:solidFill>
            </a:endParaRPr>
          </a:p>
          <a:p>
            <a:pPr algn="thaiDist">
              <a:spcAft>
                <a:spcPts val="600"/>
              </a:spcAft>
            </a:pPr>
            <a:r>
              <a:rPr lang="th-TH" sz="2400" dirty="0" smtClean="0"/>
              <a:t>	- หนังสือ</a:t>
            </a:r>
            <a:r>
              <a:rPr lang="th-TH" sz="2400" dirty="0"/>
              <a:t>สำนักงาน ก.พ. ที่ </a:t>
            </a:r>
            <a:r>
              <a:rPr lang="th-TH" sz="2400" dirty="0" err="1"/>
              <a:t>นร</a:t>
            </a:r>
            <a:r>
              <a:rPr lang="th-TH" sz="2400" dirty="0"/>
              <a:t> </a:t>
            </a:r>
            <a:r>
              <a:rPr lang="th-TH" sz="2400" dirty="0" smtClean="0"/>
              <a:t>0708/ว </a:t>
            </a:r>
            <a:r>
              <a:rPr lang="th-TH" sz="2400" dirty="0"/>
              <a:t>9</a:t>
            </a:r>
            <a:r>
              <a:rPr lang="th-TH" sz="2400" dirty="0" smtClean="0"/>
              <a:t> </a:t>
            </a:r>
            <a:r>
              <a:rPr lang="th-TH" sz="2400" dirty="0"/>
              <a:t>ลงวันที่ </a:t>
            </a:r>
            <a:r>
              <a:rPr lang="th-TH" sz="2400" dirty="0" smtClean="0"/>
              <a:t>12 พฤษภาคม 2535 เรื่อง การย้ายข้าราชการ</a:t>
            </a:r>
            <a:r>
              <a:rPr lang="th-TH" sz="2400" dirty="0" err="1" smtClean="0"/>
              <a:t>พลเรือน</a:t>
            </a:r>
            <a:r>
              <a:rPr lang="th-TH" sz="2400" dirty="0" smtClean="0"/>
              <a:t>สามัญ </a:t>
            </a:r>
            <a:r>
              <a:rPr lang="th-TH" sz="2400" dirty="0"/>
              <a:t>	</a:t>
            </a:r>
            <a:endParaRPr lang="th-TH" sz="2400" dirty="0" smtClean="0"/>
          </a:p>
          <a:p>
            <a:pPr algn="thaiDist">
              <a:spcAft>
                <a:spcPts val="600"/>
              </a:spcAft>
            </a:pPr>
            <a:r>
              <a:rPr lang="th-TH" sz="2400" dirty="0"/>
              <a:t> </a:t>
            </a:r>
            <a:r>
              <a:rPr lang="th-TH" sz="2400" dirty="0" smtClean="0"/>
              <a:t>               - </a:t>
            </a:r>
            <a:r>
              <a:rPr lang="th-TH" sz="2400" dirty="0"/>
              <a:t>หนังสือสำนักงาน ก.พ. ที่ </a:t>
            </a:r>
            <a:r>
              <a:rPr lang="th-TH" sz="2400" dirty="0" err="1"/>
              <a:t>นร</a:t>
            </a:r>
            <a:r>
              <a:rPr lang="th-TH" sz="2400" dirty="0"/>
              <a:t> </a:t>
            </a:r>
            <a:r>
              <a:rPr lang="th-TH" sz="2400" dirty="0" smtClean="0"/>
              <a:t>1006/</a:t>
            </a:r>
            <a:r>
              <a:rPr lang="th-TH" sz="2400" dirty="0"/>
              <a:t>ว </a:t>
            </a:r>
            <a:r>
              <a:rPr lang="th-TH" sz="2400" dirty="0" smtClean="0"/>
              <a:t>4 </a:t>
            </a:r>
            <a:r>
              <a:rPr lang="th-TH" sz="2400" dirty="0"/>
              <a:t>ลงวันที่ </a:t>
            </a:r>
            <a:r>
              <a:rPr lang="th-TH" sz="2400" dirty="0" smtClean="0"/>
              <a:t>20 กุมภาพันธ์ 2552 </a:t>
            </a:r>
            <a:r>
              <a:rPr lang="th-TH" sz="2400" dirty="0"/>
              <a:t>เรื่อง </a:t>
            </a:r>
            <a:r>
              <a:rPr lang="th-TH" sz="2400" dirty="0" smtClean="0"/>
              <a:t>การโอนข้าราชการ</a:t>
            </a:r>
            <a:r>
              <a:rPr lang="th-TH" sz="2400" dirty="0" err="1"/>
              <a:t>พลเรือน</a:t>
            </a:r>
            <a:r>
              <a:rPr lang="th-TH" sz="2400" dirty="0"/>
              <a:t>สามัญ </a:t>
            </a:r>
            <a:endParaRPr lang="th-TH" sz="2400" dirty="0" smtClean="0"/>
          </a:p>
          <a:p>
            <a:pPr algn="thaiDist">
              <a:spcAft>
                <a:spcPts val="600"/>
              </a:spcAft>
            </a:pPr>
            <a:r>
              <a:rPr lang="th-TH" sz="2400" dirty="0" smtClean="0"/>
              <a:t>	</a:t>
            </a:r>
            <a:r>
              <a:rPr lang="th-TH" sz="2400" dirty="0"/>
              <a:t>- หนังสือสำนักงาน ก.พ. ที่ </a:t>
            </a:r>
            <a:r>
              <a:rPr lang="th-TH" sz="2400" dirty="0" err="1"/>
              <a:t>นร</a:t>
            </a:r>
            <a:r>
              <a:rPr lang="th-TH" sz="2400" dirty="0"/>
              <a:t> 1006/ว </a:t>
            </a:r>
            <a:r>
              <a:rPr lang="th-TH" sz="2400" dirty="0" smtClean="0"/>
              <a:t>36 </a:t>
            </a:r>
            <a:r>
              <a:rPr lang="th-TH" sz="2400" dirty="0"/>
              <a:t>ลงวันที่ </a:t>
            </a:r>
            <a:r>
              <a:rPr lang="th-TH" sz="2400" dirty="0" smtClean="0"/>
              <a:t>29 กันยายน 2553 </a:t>
            </a:r>
            <a:r>
              <a:rPr lang="th-TH" sz="2400" dirty="0"/>
              <a:t>เรื่อง </a:t>
            </a:r>
            <a:r>
              <a:rPr lang="th-TH" sz="2400" dirty="0" smtClean="0"/>
              <a:t>การ</a:t>
            </a:r>
            <a:r>
              <a:rPr lang="th-TH" sz="2400" dirty="0"/>
              <a:t>โอนข้าราชการส่วนท้องถิ่นและ</a:t>
            </a:r>
            <a:r>
              <a:rPr lang="th-TH" sz="2400" dirty="0" smtClean="0"/>
              <a:t>ข้าราชการ       	  ที่</a:t>
            </a:r>
            <a:r>
              <a:rPr lang="th-TH" sz="2400" dirty="0"/>
              <a:t>ไม่ใช่ข้าราชการ</a:t>
            </a:r>
            <a:r>
              <a:rPr lang="th-TH" sz="2400" dirty="0" err="1"/>
              <a:t>พลเรือน</a:t>
            </a:r>
            <a:r>
              <a:rPr lang="th-TH" sz="2400" dirty="0"/>
              <a:t>สามัญมาบรรจุเป็นข้าราชการ</a:t>
            </a:r>
            <a:r>
              <a:rPr lang="th-TH" sz="2400" dirty="0" err="1"/>
              <a:t>พล</a:t>
            </a:r>
            <a:r>
              <a:rPr lang="th-TH" sz="2400" dirty="0" err="1" smtClean="0"/>
              <a:t>เรือน</a:t>
            </a:r>
            <a:endParaRPr lang="th-TH" sz="2400" dirty="0" smtClean="0">
              <a:solidFill>
                <a:srgbClr val="002060"/>
              </a:solidFill>
            </a:endParaRPr>
          </a:p>
          <a:p>
            <a:pPr algn="thaiDist"/>
            <a:r>
              <a:rPr lang="th-TH" sz="2400" dirty="0">
                <a:solidFill>
                  <a:srgbClr val="002060"/>
                </a:solidFill>
              </a:rPr>
              <a:t>	</a:t>
            </a:r>
            <a:r>
              <a:rPr lang="th-TH" sz="2400" dirty="0" smtClean="0"/>
              <a:t>- </a:t>
            </a:r>
            <a:r>
              <a:rPr lang="th-TH" sz="2400" dirty="0"/>
              <a:t>หนังสือสำนักงาน ก.พ. ที่ </a:t>
            </a:r>
            <a:r>
              <a:rPr lang="th-TH" sz="2400" dirty="0" err="1"/>
              <a:t>นร</a:t>
            </a:r>
            <a:r>
              <a:rPr lang="th-TH" sz="2400" dirty="0"/>
              <a:t> </a:t>
            </a:r>
            <a:r>
              <a:rPr lang="th-TH" sz="2400" dirty="0" smtClean="0"/>
              <a:t>1006/</a:t>
            </a:r>
            <a:r>
              <a:rPr lang="th-TH" sz="2400" dirty="0"/>
              <a:t>ว </a:t>
            </a:r>
            <a:r>
              <a:rPr lang="th-TH" sz="2400" dirty="0" smtClean="0"/>
              <a:t>7 </a:t>
            </a:r>
            <a:r>
              <a:rPr lang="th-TH" sz="2400" dirty="0"/>
              <a:t>ลงวันที่ 6</a:t>
            </a:r>
            <a:r>
              <a:rPr lang="th-TH" sz="2400" dirty="0" smtClean="0"/>
              <a:t> </a:t>
            </a:r>
            <a:r>
              <a:rPr lang="th-TH" sz="2400" dirty="0"/>
              <a:t>มีนาคม </a:t>
            </a:r>
            <a:r>
              <a:rPr lang="th-TH" sz="2400" dirty="0" smtClean="0"/>
              <a:t>2552 เรื่อง การบรรจุแต่งตั้งข้าราชการตามบทเฉพาะการ</a:t>
            </a:r>
          </a:p>
          <a:p>
            <a:pPr algn="thaiDist">
              <a:spcAft>
                <a:spcPts val="600"/>
              </a:spcAft>
            </a:pPr>
            <a:r>
              <a:rPr lang="th-TH" sz="2400" dirty="0"/>
              <a:t> </a:t>
            </a:r>
            <a:r>
              <a:rPr lang="th-TH" sz="2400" dirty="0" smtClean="0"/>
              <a:t>                  แห่งพระราชบัญญัติระเบียบข้าราชการ</a:t>
            </a:r>
            <a:r>
              <a:rPr lang="th-TH" sz="2400" dirty="0" err="1" smtClean="0"/>
              <a:t>พลเรือน</a:t>
            </a:r>
            <a:r>
              <a:rPr lang="th-TH" sz="2400" dirty="0" smtClean="0"/>
              <a:t> พ.ศ. 2551</a:t>
            </a:r>
          </a:p>
          <a:p>
            <a:pPr algn="thaiDist">
              <a:spcAft>
                <a:spcPts val="600"/>
              </a:spcAft>
            </a:pPr>
            <a:r>
              <a:rPr lang="th-TH" sz="2400" dirty="0"/>
              <a:t>	- หนังสือสำนักงาน ก.พ. ที่ </a:t>
            </a:r>
            <a:r>
              <a:rPr lang="th-TH" sz="2400" dirty="0" err="1"/>
              <a:t>นร</a:t>
            </a:r>
            <a:r>
              <a:rPr lang="th-TH" sz="2400" dirty="0"/>
              <a:t> 1006/ว </a:t>
            </a:r>
            <a:r>
              <a:rPr lang="th-TH" sz="2400" dirty="0" smtClean="0"/>
              <a:t>10 </a:t>
            </a:r>
            <a:r>
              <a:rPr lang="th-TH" sz="2400" dirty="0"/>
              <a:t>ลงวันที่ </a:t>
            </a:r>
            <a:r>
              <a:rPr lang="th-TH" sz="2400" dirty="0" smtClean="0"/>
              <a:t>15 กันยายน 2548 เรื่อง การประเมินบุคคลเพื่อแต่งตั้งให้ดำรงตำแหน่ง 	  	  สำหรับผู้มีประสบการณ์ (ตำแหน่งประเภททั่วไป) และตำแหน่งประเภทวิชาการเฉพาะ ตำแหน่งระดับ 8 ลงมา</a:t>
            </a:r>
          </a:p>
          <a:p>
            <a:pPr algn="thaiDist">
              <a:spcAft>
                <a:spcPts val="600"/>
              </a:spcAft>
            </a:pPr>
            <a:r>
              <a:rPr lang="th-TH" sz="2400" dirty="0"/>
              <a:t>	- หนังสือสำนักงาน ก.พ. ที่ </a:t>
            </a:r>
            <a:r>
              <a:rPr lang="th-TH" sz="2400" dirty="0" err="1"/>
              <a:t>นร</a:t>
            </a:r>
            <a:r>
              <a:rPr lang="th-TH" sz="2400" dirty="0"/>
              <a:t> </a:t>
            </a:r>
            <a:r>
              <a:rPr lang="th-TH" sz="2400" dirty="0" smtClean="0"/>
              <a:t>1006/</a:t>
            </a:r>
            <a:r>
              <a:rPr lang="th-TH" sz="2400" dirty="0"/>
              <a:t>ว </a:t>
            </a:r>
            <a:r>
              <a:rPr lang="th-TH" sz="2400" dirty="0" smtClean="0"/>
              <a:t>34 </a:t>
            </a:r>
            <a:r>
              <a:rPr lang="th-TH" sz="2400" dirty="0"/>
              <a:t>ลงวันที่ </a:t>
            </a:r>
            <a:r>
              <a:rPr lang="th-TH" sz="2400" dirty="0" smtClean="0"/>
              <a:t>29 </a:t>
            </a:r>
            <a:r>
              <a:rPr lang="th-TH" sz="2400" dirty="0"/>
              <a:t>ตุลาคม </a:t>
            </a:r>
            <a:r>
              <a:rPr lang="th-TH" sz="2400" dirty="0" smtClean="0"/>
              <a:t>2547 เรื่อง การคัดเลือกเพื่อแต่งตั้งข้าราชการ</a:t>
            </a:r>
            <a:r>
              <a:rPr lang="th-TH" sz="2400" dirty="0" err="1" smtClean="0"/>
              <a:t>พลเรือน</a:t>
            </a:r>
            <a:r>
              <a:rPr lang="th-TH" sz="2400" dirty="0" smtClean="0"/>
              <a:t>สามัญ	   	  ให้ดำรงตำแหน่งซึ่งมีลักษณะงานที่ต้องปฏิบัติ โดยอาศัยความรู้ ความชำนาญและประสบการณ์เฉพาะตัว สำหรับ สายงาน	 	  ที่เริ่มต้นจากระดับ 1 และระดับ 2</a:t>
            </a:r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50300" y="-444499"/>
            <a:ext cx="3937000" cy="207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3912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/>
          <p:cNvSpPr txBox="1"/>
          <p:nvPr/>
        </p:nvSpPr>
        <p:spPr>
          <a:xfrm>
            <a:off x="2707043" y="417952"/>
            <a:ext cx="6819900" cy="523220"/>
          </a:xfrm>
          <a:prstGeom prst="rect">
            <a:avLst/>
          </a:prstGeom>
          <a:solidFill>
            <a:srgbClr val="BDD7EE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/>
              <a:t>การจัดกลุ่มตำแหน่งของสำนักงานปลัดกระทรวงเกษตรและสหกรณ์</a:t>
            </a:r>
            <a:endParaRPr lang="th-TH" dirty="0"/>
          </a:p>
        </p:txBody>
      </p:sp>
      <p:sp>
        <p:nvSpPr>
          <p:cNvPr id="5" name="กล่องข้อความ 4"/>
          <p:cNvSpPr txBox="1"/>
          <p:nvPr/>
        </p:nvSpPr>
        <p:spPr>
          <a:xfrm>
            <a:off x="918371" y="2220888"/>
            <a:ext cx="2731838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th-TH" sz="2400" u="sng" dirty="0" smtClean="0"/>
              <a:t>กลุ่มที่ 1</a:t>
            </a:r>
          </a:p>
          <a:p>
            <a:r>
              <a:rPr lang="th-TH" sz="2400" dirty="0" smtClean="0"/>
              <a:t>1. นักการเงินและบัญชี</a:t>
            </a:r>
          </a:p>
          <a:p>
            <a:r>
              <a:rPr lang="th-TH" sz="2400" dirty="0" smtClean="0"/>
              <a:t>2. นักวิชาการตรวจสอบภายใน</a:t>
            </a:r>
          </a:p>
          <a:p>
            <a:r>
              <a:rPr lang="th-TH" sz="2400" dirty="0" smtClean="0"/>
              <a:t>3. นักวิชาการพัสดุ</a:t>
            </a:r>
            <a:endParaRPr lang="th-TH" sz="2400" dirty="0"/>
          </a:p>
        </p:txBody>
      </p:sp>
      <p:sp>
        <p:nvSpPr>
          <p:cNvPr id="6" name="กล่องข้อความ 5"/>
          <p:cNvSpPr txBox="1"/>
          <p:nvPr/>
        </p:nvSpPr>
        <p:spPr>
          <a:xfrm>
            <a:off x="4637867" y="2215344"/>
            <a:ext cx="2826415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th-TH" sz="2400" u="sng" dirty="0" smtClean="0"/>
              <a:t>กลุ่มที่ 2</a:t>
            </a:r>
          </a:p>
          <a:p>
            <a:r>
              <a:rPr lang="th-TH" sz="2400" dirty="0" smtClean="0"/>
              <a:t>1. นักทรัพยากรบุคคล</a:t>
            </a:r>
          </a:p>
          <a:p>
            <a:r>
              <a:rPr lang="th-TH" sz="2400" dirty="0" smtClean="0"/>
              <a:t>2. นักวิเคราะห์นโยบายและแผน</a:t>
            </a:r>
          </a:p>
          <a:p>
            <a:r>
              <a:rPr lang="th-TH" sz="2400" dirty="0" smtClean="0"/>
              <a:t>3. นักจัดการงานทั่วไป</a:t>
            </a:r>
            <a:endParaRPr lang="th-TH" sz="2400" dirty="0"/>
          </a:p>
        </p:txBody>
      </p:sp>
      <p:sp>
        <p:nvSpPr>
          <p:cNvPr id="7" name="กล่องข้อความ 6"/>
          <p:cNvSpPr txBox="1"/>
          <p:nvPr/>
        </p:nvSpPr>
        <p:spPr>
          <a:xfrm>
            <a:off x="9323743" y="2171295"/>
            <a:ext cx="1981633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th-TH" sz="2400" u="sng" dirty="0" smtClean="0"/>
              <a:t>กลุ่มที่ 3</a:t>
            </a:r>
          </a:p>
          <a:p>
            <a:r>
              <a:rPr lang="th-TH" sz="2400" dirty="0" smtClean="0"/>
              <a:t>1. นักวิชาการเผยแพร่</a:t>
            </a:r>
          </a:p>
          <a:p>
            <a:r>
              <a:rPr lang="th-TH" sz="2400" dirty="0" smtClean="0"/>
              <a:t>2. นักประชาสัมพันธ์</a:t>
            </a:r>
          </a:p>
          <a:p>
            <a:r>
              <a:rPr lang="th-TH" sz="2400" dirty="0" smtClean="0"/>
              <a:t>3. นักวิเทศสัมพันธ์</a:t>
            </a:r>
            <a:endParaRPr lang="th-TH" sz="2400" dirty="0"/>
          </a:p>
        </p:txBody>
      </p:sp>
      <p:sp>
        <p:nvSpPr>
          <p:cNvPr id="8" name="กล่องข้อความ 7"/>
          <p:cNvSpPr txBox="1"/>
          <p:nvPr/>
        </p:nvSpPr>
        <p:spPr>
          <a:xfrm>
            <a:off x="762602" y="4269631"/>
            <a:ext cx="946093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th-TH" sz="2400" u="sng" dirty="0" smtClean="0"/>
              <a:t>กลุ่มที่ 4</a:t>
            </a:r>
          </a:p>
          <a:p>
            <a:r>
              <a:rPr lang="th-TH" sz="2400" dirty="0" smtClean="0"/>
              <a:t>1. นิติกร</a:t>
            </a:r>
            <a:endParaRPr lang="th-TH" sz="2400" dirty="0"/>
          </a:p>
        </p:txBody>
      </p:sp>
      <p:sp>
        <p:nvSpPr>
          <p:cNvPr id="10" name="กล่องข้อความ 9"/>
          <p:cNvSpPr txBox="1"/>
          <p:nvPr/>
        </p:nvSpPr>
        <p:spPr>
          <a:xfrm>
            <a:off x="3304069" y="4240665"/>
            <a:ext cx="1441420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th-TH" sz="2400" u="sng" dirty="0" smtClean="0"/>
              <a:t>กลุ่มที่ 5</a:t>
            </a:r>
          </a:p>
          <a:p>
            <a:r>
              <a:rPr lang="th-TH" sz="2400" dirty="0" smtClean="0"/>
              <a:t>1. วิศวกรไฟฟ้า</a:t>
            </a:r>
            <a:endParaRPr lang="th-TH" sz="2400" dirty="0"/>
          </a:p>
        </p:txBody>
      </p:sp>
      <p:sp>
        <p:nvSpPr>
          <p:cNvPr id="11" name="กล่องข้อความ 10"/>
          <p:cNvSpPr txBox="1"/>
          <p:nvPr/>
        </p:nvSpPr>
        <p:spPr>
          <a:xfrm>
            <a:off x="6651759" y="4240665"/>
            <a:ext cx="1390124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th-TH" sz="2400" u="sng" dirty="0" smtClean="0"/>
              <a:t>กลุ่มที่ 6</a:t>
            </a:r>
          </a:p>
          <a:p>
            <a:r>
              <a:rPr lang="th-TH" sz="2400" dirty="0" smtClean="0"/>
              <a:t>1. บรรณารักษ์</a:t>
            </a:r>
            <a:endParaRPr lang="th-TH" sz="2400" dirty="0"/>
          </a:p>
        </p:txBody>
      </p:sp>
      <p:sp>
        <p:nvSpPr>
          <p:cNvPr id="12" name="กล่องข้อความ 11"/>
          <p:cNvSpPr txBox="1"/>
          <p:nvPr/>
        </p:nvSpPr>
        <p:spPr>
          <a:xfrm>
            <a:off x="9432747" y="4269631"/>
            <a:ext cx="1872629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th-TH" sz="2400" u="sng" dirty="0" smtClean="0"/>
              <a:t>กลุ่มที่ 7</a:t>
            </a:r>
          </a:p>
          <a:p>
            <a:r>
              <a:rPr lang="th-TH" sz="2400" dirty="0" smtClean="0"/>
              <a:t>1. นักวิชาการเกษตร</a:t>
            </a:r>
            <a:endParaRPr lang="th-TH" sz="2400" dirty="0"/>
          </a:p>
        </p:txBody>
      </p:sp>
      <p:sp>
        <p:nvSpPr>
          <p:cNvPr id="13" name="กล่องข้อความ 12"/>
          <p:cNvSpPr txBox="1"/>
          <p:nvPr/>
        </p:nvSpPr>
        <p:spPr>
          <a:xfrm>
            <a:off x="377882" y="5644435"/>
            <a:ext cx="1715534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th-TH" sz="2400" u="sng" dirty="0" smtClean="0"/>
              <a:t>กลุ่มที่ 8</a:t>
            </a:r>
          </a:p>
          <a:p>
            <a:r>
              <a:rPr lang="th-TH" sz="2400" dirty="0" smtClean="0"/>
              <a:t>1. นักวิทยาศาสตร์</a:t>
            </a:r>
            <a:endParaRPr lang="th-TH" sz="2400" dirty="0"/>
          </a:p>
        </p:txBody>
      </p:sp>
      <p:sp>
        <p:nvSpPr>
          <p:cNvPr id="14" name="กล่องข้อความ 13"/>
          <p:cNvSpPr txBox="1"/>
          <p:nvPr/>
        </p:nvSpPr>
        <p:spPr>
          <a:xfrm>
            <a:off x="2938921" y="5629304"/>
            <a:ext cx="2358338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th-TH" sz="2400" u="sng" dirty="0" smtClean="0"/>
              <a:t>กลุ่มที่ 9</a:t>
            </a:r>
          </a:p>
          <a:p>
            <a:r>
              <a:rPr lang="th-TH" sz="2400" dirty="0" smtClean="0"/>
              <a:t>1. นักวิชาการคอมพิวเตอร</a:t>
            </a:r>
            <a:r>
              <a:rPr lang="th-TH" sz="2400" dirty="0"/>
              <a:t>์</a:t>
            </a:r>
          </a:p>
        </p:txBody>
      </p:sp>
      <p:sp>
        <p:nvSpPr>
          <p:cNvPr id="15" name="กล่องข้อความ 14"/>
          <p:cNvSpPr txBox="1"/>
          <p:nvPr/>
        </p:nvSpPr>
        <p:spPr>
          <a:xfrm>
            <a:off x="6183322" y="5594806"/>
            <a:ext cx="2561920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th-TH" sz="2400" u="sng" dirty="0" smtClean="0"/>
              <a:t>กลุ่มที่ 10</a:t>
            </a:r>
          </a:p>
          <a:p>
            <a:r>
              <a:rPr lang="th-TH" sz="2400" dirty="0" smtClean="0"/>
              <a:t>1. นักวิชาการแผนที่ภาพถ่าย</a:t>
            </a:r>
            <a:endParaRPr lang="th-TH" sz="2400" dirty="0"/>
          </a:p>
        </p:txBody>
      </p:sp>
      <p:sp>
        <p:nvSpPr>
          <p:cNvPr id="16" name="กล่องข้อความ 15"/>
          <p:cNvSpPr txBox="1"/>
          <p:nvPr/>
        </p:nvSpPr>
        <p:spPr>
          <a:xfrm>
            <a:off x="10133260" y="5629304"/>
            <a:ext cx="1172116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th-TH" sz="2400" u="sng" dirty="0" smtClean="0"/>
              <a:t>กลุ่มที่ 11</a:t>
            </a:r>
          </a:p>
          <a:p>
            <a:r>
              <a:rPr lang="th-TH" sz="2400" dirty="0" smtClean="0"/>
              <a:t>1. </a:t>
            </a:r>
            <a:r>
              <a:rPr lang="th-TH" sz="2400" dirty="0" err="1" smtClean="0"/>
              <a:t>เศรษฐ</a:t>
            </a:r>
            <a:r>
              <a:rPr lang="th-TH" sz="2400" dirty="0" smtClean="0"/>
              <a:t>กร</a:t>
            </a:r>
            <a:endParaRPr lang="th-TH" sz="2400" dirty="0"/>
          </a:p>
        </p:txBody>
      </p:sp>
      <p:sp>
        <p:nvSpPr>
          <p:cNvPr id="17" name="กล่องข้อความ 16"/>
          <p:cNvSpPr txBox="1"/>
          <p:nvPr/>
        </p:nvSpPr>
        <p:spPr>
          <a:xfrm>
            <a:off x="2938921" y="1078735"/>
            <a:ext cx="60019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2400" dirty="0" smtClean="0"/>
              <a:t>ประเภทวิชาการ</a:t>
            </a:r>
          </a:p>
          <a:p>
            <a:pPr algn="ctr"/>
            <a:r>
              <a:rPr lang="th-TH" sz="2400" dirty="0" smtClean="0"/>
              <a:t>(หนังสือสำนักงาน ก.พ. ที่ </a:t>
            </a:r>
            <a:r>
              <a:rPr lang="th-TH" sz="2400" dirty="0" err="1" smtClean="0"/>
              <a:t>นร</a:t>
            </a:r>
            <a:r>
              <a:rPr lang="th-TH" sz="2400" dirty="0" smtClean="0"/>
              <a:t> 1008.3.2/339 ลงวันที่ 7 กันยายน 2552)</a:t>
            </a:r>
            <a:endParaRPr lang="th-TH" sz="2400" dirty="0"/>
          </a:p>
        </p:txBody>
      </p:sp>
    </p:spTree>
    <p:extLst>
      <p:ext uri="{BB962C8B-B14F-4D97-AF65-F5344CB8AC3E}">
        <p14:creationId xmlns:p14="http://schemas.microsoft.com/office/powerpoint/2010/main" val="17824155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/>
          <p:cNvSpPr txBox="1"/>
          <p:nvPr/>
        </p:nvSpPr>
        <p:spPr>
          <a:xfrm>
            <a:off x="2707043" y="417952"/>
            <a:ext cx="6819900" cy="52322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/>
              <a:t>การจัดกลุ่มตำแหน่งของสำนักงานปลัดกระทรวงเกษตรและสหกรณ์</a:t>
            </a:r>
            <a:endParaRPr lang="th-TH" dirty="0"/>
          </a:p>
        </p:txBody>
      </p:sp>
      <p:sp>
        <p:nvSpPr>
          <p:cNvPr id="5" name="กล่องข้อความ 4"/>
          <p:cNvSpPr txBox="1"/>
          <p:nvPr/>
        </p:nvSpPr>
        <p:spPr>
          <a:xfrm>
            <a:off x="2997199" y="1107285"/>
            <a:ext cx="60019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2400" dirty="0" smtClean="0"/>
              <a:t>ประเภททั่วไป</a:t>
            </a:r>
          </a:p>
          <a:p>
            <a:pPr algn="ctr"/>
            <a:r>
              <a:rPr lang="th-TH" sz="2400" dirty="0"/>
              <a:t>(หนังสือสำนักงาน ก.พ. ที่ </a:t>
            </a:r>
            <a:r>
              <a:rPr lang="th-TH" sz="2400" dirty="0" err="1"/>
              <a:t>นร</a:t>
            </a:r>
            <a:r>
              <a:rPr lang="th-TH" sz="2400" dirty="0"/>
              <a:t> 1008.3.2/339 ลงวันที่ 7 กันยายน 2552</a:t>
            </a:r>
            <a:r>
              <a:rPr lang="th-TH" sz="2400" dirty="0" smtClean="0"/>
              <a:t>)</a:t>
            </a:r>
            <a:endParaRPr lang="th-TH" sz="2400" dirty="0"/>
          </a:p>
        </p:txBody>
      </p:sp>
      <p:sp>
        <p:nvSpPr>
          <p:cNvPr id="6" name="กล่องข้อความ 5"/>
          <p:cNvSpPr txBox="1"/>
          <p:nvPr/>
        </p:nvSpPr>
        <p:spPr>
          <a:xfrm>
            <a:off x="320175" y="2468934"/>
            <a:ext cx="2836033" cy="23083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th-TH" sz="2400" u="sng" dirty="0" smtClean="0"/>
              <a:t>กลุ่มที่ 1</a:t>
            </a:r>
          </a:p>
          <a:p>
            <a:r>
              <a:rPr lang="th-TH" sz="2400" dirty="0" smtClean="0"/>
              <a:t>1. เจ้าพนักงานธุรการ</a:t>
            </a:r>
          </a:p>
          <a:p>
            <a:r>
              <a:rPr lang="th-TH" sz="2400" dirty="0" smtClean="0"/>
              <a:t>2. เจ้าพนักงานการเงินและบัญชี</a:t>
            </a:r>
          </a:p>
          <a:p>
            <a:r>
              <a:rPr lang="th-TH" sz="2400" dirty="0" smtClean="0"/>
              <a:t>3. เจ้าพนักงานพัสดุ</a:t>
            </a:r>
          </a:p>
          <a:p>
            <a:r>
              <a:rPr lang="th-TH" sz="2400" dirty="0" smtClean="0"/>
              <a:t>4. เจ้าพนักงานโสต</a:t>
            </a:r>
            <a:r>
              <a:rPr lang="th-TH" sz="2400" dirty="0" err="1" smtClean="0"/>
              <a:t>ทัศน</a:t>
            </a:r>
            <a:r>
              <a:rPr lang="th-TH" sz="2400" dirty="0" smtClean="0"/>
              <a:t>ศึกษา</a:t>
            </a:r>
          </a:p>
          <a:p>
            <a:r>
              <a:rPr lang="th-TH" sz="2400" dirty="0" smtClean="0"/>
              <a:t>5. เจ้าพนักงานห้องสมุด</a:t>
            </a:r>
            <a:endParaRPr lang="th-TH" sz="2400" dirty="0"/>
          </a:p>
        </p:txBody>
      </p:sp>
      <p:sp>
        <p:nvSpPr>
          <p:cNvPr id="7" name="กล่องข้อความ 6"/>
          <p:cNvSpPr txBox="1"/>
          <p:nvPr/>
        </p:nvSpPr>
        <p:spPr>
          <a:xfrm>
            <a:off x="3967890" y="2461368"/>
            <a:ext cx="2000869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th-TH" sz="2400" u="sng" dirty="0" smtClean="0"/>
              <a:t>กลุ่มที่ 2</a:t>
            </a:r>
          </a:p>
          <a:p>
            <a:r>
              <a:rPr lang="th-TH" sz="2400" dirty="0" smtClean="0"/>
              <a:t>1. เจ้าพนักงานสื่อสาร</a:t>
            </a:r>
          </a:p>
          <a:p>
            <a:r>
              <a:rPr lang="th-TH" sz="2400" dirty="0" smtClean="0"/>
              <a:t>2. นายช่างไฟฟ้า</a:t>
            </a:r>
            <a:endParaRPr lang="th-TH" sz="2400" dirty="0"/>
          </a:p>
        </p:txBody>
      </p:sp>
      <p:sp>
        <p:nvSpPr>
          <p:cNvPr id="8" name="กล่องข้อความ 7"/>
          <p:cNvSpPr txBox="1"/>
          <p:nvPr/>
        </p:nvSpPr>
        <p:spPr>
          <a:xfrm>
            <a:off x="6780441" y="2468934"/>
            <a:ext cx="1842171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th-TH" sz="2400" u="sng" dirty="0" smtClean="0"/>
              <a:t>กลุ่มที่ 3</a:t>
            </a:r>
          </a:p>
          <a:p>
            <a:r>
              <a:rPr lang="th-TH" sz="2400" dirty="0" smtClean="0"/>
              <a:t>1. นายช่างเครื่องกล</a:t>
            </a:r>
          </a:p>
          <a:p>
            <a:r>
              <a:rPr lang="th-TH" sz="2400" dirty="0" smtClean="0"/>
              <a:t>2. นายช่างโลหะ</a:t>
            </a:r>
            <a:endParaRPr lang="th-TH" sz="2400" dirty="0"/>
          </a:p>
        </p:txBody>
      </p:sp>
      <p:sp>
        <p:nvSpPr>
          <p:cNvPr id="9" name="กล่องข้อความ 8"/>
          <p:cNvSpPr txBox="1"/>
          <p:nvPr/>
        </p:nvSpPr>
        <p:spPr>
          <a:xfrm>
            <a:off x="9603639" y="2468934"/>
            <a:ext cx="1534394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th-TH" sz="2400" u="sng" dirty="0" smtClean="0"/>
              <a:t>กลุ่มที่ 4</a:t>
            </a:r>
          </a:p>
          <a:p>
            <a:r>
              <a:rPr lang="th-TH" sz="2400" dirty="0" smtClean="0"/>
              <a:t>1. นายช่างภาพ</a:t>
            </a:r>
          </a:p>
          <a:p>
            <a:r>
              <a:rPr lang="th-TH" sz="2400" dirty="0" smtClean="0"/>
              <a:t>2. นายช่างศิลป์</a:t>
            </a:r>
            <a:endParaRPr lang="th-TH" sz="2400" dirty="0"/>
          </a:p>
        </p:txBody>
      </p:sp>
      <p:sp>
        <p:nvSpPr>
          <p:cNvPr id="10" name="กล่องข้อความ 9"/>
          <p:cNvSpPr txBox="1"/>
          <p:nvPr/>
        </p:nvSpPr>
        <p:spPr>
          <a:xfrm>
            <a:off x="187125" y="5437308"/>
            <a:ext cx="2969083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th-TH" sz="2400" u="sng" dirty="0" smtClean="0"/>
              <a:t>กลุ่มที่ 5</a:t>
            </a:r>
          </a:p>
          <a:p>
            <a:r>
              <a:rPr lang="th-TH" sz="2400" dirty="0" smtClean="0"/>
              <a:t>1. เจ้าพนักงานเครื่องคอมพิวเตอร์</a:t>
            </a:r>
            <a:endParaRPr lang="th-TH" sz="2400" dirty="0"/>
          </a:p>
        </p:txBody>
      </p:sp>
      <p:sp>
        <p:nvSpPr>
          <p:cNvPr id="11" name="กล่องข้อความ 10"/>
          <p:cNvSpPr txBox="1"/>
          <p:nvPr/>
        </p:nvSpPr>
        <p:spPr>
          <a:xfrm>
            <a:off x="3483729" y="5433844"/>
            <a:ext cx="2042547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th-TH" sz="2400" u="sng" dirty="0" smtClean="0"/>
              <a:t>กลุ่มที่ 6</a:t>
            </a:r>
          </a:p>
          <a:p>
            <a:r>
              <a:rPr lang="th-TH" sz="2400" dirty="0" smtClean="0"/>
              <a:t>1. นายช่างอากาศยาน</a:t>
            </a:r>
            <a:endParaRPr lang="th-TH" sz="2400" dirty="0"/>
          </a:p>
        </p:txBody>
      </p:sp>
      <p:sp>
        <p:nvSpPr>
          <p:cNvPr id="12" name="กล่องข้อความ 11"/>
          <p:cNvSpPr txBox="1"/>
          <p:nvPr/>
        </p:nvSpPr>
        <p:spPr>
          <a:xfrm>
            <a:off x="5853797" y="5433844"/>
            <a:ext cx="3233578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th-TH" sz="2400" u="sng" dirty="0" smtClean="0"/>
              <a:t>กลุ่มที่ 7</a:t>
            </a:r>
          </a:p>
          <a:p>
            <a:r>
              <a:rPr lang="th-TH" sz="2400" dirty="0" smtClean="0"/>
              <a:t>1. พนักงานควบคุมจราจรทางอากาศ</a:t>
            </a:r>
            <a:endParaRPr lang="th-TH" sz="2400" dirty="0"/>
          </a:p>
        </p:txBody>
      </p:sp>
      <p:sp>
        <p:nvSpPr>
          <p:cNvPr id="13" name="กล่องข้อความ 12"/>
          <p:cNvSpPr txBox="1"/>
          <p:nvPr/>
        </p:nvSpPr>
        <p:spPr>
          <a:xfrm>
            <a:off x="9526943" y="5433845"/>
            <a:ext cx="2305439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th-TH" sz="2400" u="sng" dirty="0" smtClean="0"/>
              <a:t>กลุ่มที่ 8</a:t>
            </a:r>
          </a:p>
          <a:p>
            <a:r>
              <a:rPr lang="th-TH" sz="2400" dirty="0" smtClean="0"/>
              <a:t>1. เจ้าพนักงานการเกษตร</a:t>
            </a:r>
            <a:endParaRPr lang="th-TH" sz="2400" dirty="0"/>
          </a:p>
        </p:txBody>
      </p:sp>
    </p:spTree>
    <p:extLst>
      <p:ext uri="{BB962C8B-B14F-4D97-AF65-F5344CB8AC3E}">
        <p14:creationId xmlns:p14="http://schemas.microsoft.com/office/powerpoint/2010/main" val="11980348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รูปภาพ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130" y="2362200"/>
            <a:ext cx="2355671" cy="2355671"/>
          </a:xfrm>
          <a:prstGeom prst="rect">
            <a:avLst/>
          </a:prstGeom>
        </p:spPr>
      </p:pic>
      <p:sp>
        <p:nvSpPr>
          <p:cNvPr id="7" name="กล่องข้อความ 6"/>
          <p:cNvSpPr txBox="1"/>
          <p:nvPr/>
        </p:nvSpPr>
        <p:spPr>
          <a:xfrm>
            <a:off x="7049626" y="4717871"/>
            <a:ext cx="26516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2000" b="1" dirty="0" smtClean="0">
                <a:effectLst>
                  <a:glow rad="101600">
                    <a:srgbClr val="F2ACF4">
                      <a:alpha val="60000"/>
                    </a:srgbClr>
                  </a:glow>
                </a:effectLst>
              </a:rPr>
              <a:t>ระเบียบ หลักเกณฑ์ และเอกสาร</a:t>
            </a:r>
          </a:p>
          <a:p>
            <a:pPr algn="ctr"/>
            <a:r>
              <a:rPr lang="th-TH" sz="2000" b="1" dirty="0" smtClean="0">
                <a:effectLst>
                  <a:glow rad="101600">
                    <a:srgbClr val="F2ACF4">
                      <a:alpha val="60000"/>
                    </a:srgbClr>
                  </a:glow>
                </a:effectLst>
              </a:rPr>
              <a:t>ที่เกี่ยวข้องกับการโอน/ย้าย</a:t>
            </a:r>
            <a:endParaRPr lang="th-TH" sz="2000" b="1" dirty="0">
              <a:effectLst>
                <a:glow rad="101600">
                  <a:srgbClr val="F2ACF4">
                    <a:alpha val="60000"/>
                  </a:srgbClr>
                </a:glow>
              </a:effectLst>
            </a:endParaRPr>
          </a:p>
        </p:txBody>
      </p:sp>
      <p:pic>
        <p:nvPicPr>
          <p:cNvPr id="8" name="รูปภาพ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900" y="2362200"/>
            <a:ext cx="2254071" cy="2254071"/>
          </a:xfrm>
          <a:prstGeom prst="rect">
            <a:avLst/>
          </a:prstGeom>
        </p:spPr>
      </p:pic>
      <p:sp>
        <p:nvSpPr>
          <p:cNvPr id="9" name="กล่องข้อความ 8"/>
          <p:cNvSpPr txBox="1"/>
          <p:nvPr/>
        </p:nvSpPr>
        <p:spPr>
          <a:xfrm>
            <a:off x="2650866" y="4635142"/>
            <a:ext cx="24641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2000" b="1" dirty="0" smtClean="0">
                <a:effectLst>
                  <a:glow rad="101600">
                    <a:srgbClr val="F2ACF4">
                      <a:alpha val="60000"/>
                    </a:srgbClr>
                  </a:glow>
                </a:effectLst>
              </a:rPr>
              <a:t>เอกสารประกอบกิจกรรม</a:t>
            </a:r>
          </a:p>
          <a:p>
            <a:pPr algn="ctr"/>
            <a:r>
              <a:rPr lang="en-US" sz="2000" b="1" dirty="0" err="1" smtClean="0">
                <a:effectLst>
                  <a:glow rad="101600">
                    <a:srgbClr val="F2ACF4">
                      <a:alpha val="60000"/>
                    </a:srgbClr>
                  </a:glow>
                </a:effectLst>
              </a:rPr>
              <a:t>CoP</a:t>
            </a:r>
            <a:r>
              <a:rPr lang="en-US" sz="2000" b="1" dirty="0" smtClean="0">
                <a:effectLst>
                  <a:glow rad="101600">
                    <a:srgbClr val="F2ACF4">
                      <a:alpha val="60000"/>
                    </a:srgbClr>
                  </a:glow>
                </a:effectLst>
              </a:rPr>
              <a:t> </a:t>
            </a:r>
            <a:r>
              <a:rPr lang="th-TH" sz="2000" b="1" dirty="0" smtClean="0">
                <a:effectLst>
                  <a:glow rad="101600">
                    <a:srgbClr val="F2ACF4">
                      <a:alpha val="60000"/>
                    </a:srgbClr>
                  </a:glow>
                </a:effectLst>
              </a:rPr>
              <a:t>การโอน/ย้าย ข้าราชการ</a:t>
            </a:r>
            <a:endParaRPr lang="th-TH" sz="2000" b="1" dirty="0">
              <a:effectLst>
                <a:glow rad="101600">
                  <a:srgbClr val="F2ACF4">
                    <a:alpha val="60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8881760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1263</TotalTime>
  <Words>1554</Words>
  <Application>Microsoft Office PowerPoint</Application>
  <PresentationFormat>แบบจอกว้าง</PresentationFormat>
  <Paragraphs>253</Paragraphs>
  <Slides>27</Slides>
  <Notes>2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7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27</vt:i4>
      </vt:variant>
    </vt:vector>
  </HeadingPairs>
  <TitlesOfParts>
    <vt:vector size="35" baseType="lpstr">
      <vt:lpstr>Angsana New</vt:lpstr>
      <vt:lpstr>Arial</vt:lpstr>
      <vt:lpstr>Calibri</vt:lpstr>
      <vt:lpstr>Calibri Light</vt:lpstr>
      <vt:lpstr>Cordia New</vt:lpstr>
      <vt:lpstr>Leelawadee</vt:lpstr>
      <vt:lpstr>Wingdings</vt:lpstr>
      <vt:lpstr>ธีมของ Office</vt:lpstr>
      <vt:lpstr>การโอน / ย้าย ข้าราชการ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thanet_ka</dc:creator>
  <cp:lastModifiedBy>thanet_ka</cp:lastModifiedBy>
  <cp:revision>139</cp:revision>
  <cp:lastPrinted>2020-08-24T09:06:21Z</cp:lastPrinted>
  <dcterms:created xsi:type="dcterms:W3CDTF">2020-06-26T03:56:37Z</dcterms:created>
  <dcterms:modified xsi:type="dcterms:W3CDTF">2020-08-24T09:32:16Z</dcterms:modified>
</cp:coreProperties>
</file>