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8" r:id="rId2"/>
    <p:sldId id="310" r:id="rId3"/>
    <p:sldId id="308" r:id="rId4"/>
    <p:sldId id="269" r:id="rId5"/>
    <p:sldId id="274" r:id="rId6"/>
    <p:sldId id="311" r:id="rId7"/>
    <p:sldId id="312" r:id="rId8"/>
    <p:sldId id="313" r:id="rId9"/>
    <p:sldId id="314" r:id="rId10"/>
    <p:sldId id="315" r:id="rId11"/>
    <p:sldId id="318" r:id="rId12"/>
    <p:sldId id="319" r:id="rId13"/>
    <p:sldId id="330" r:id="rId14"/>
    <p:sldId id="317" r:id="rId15"/>
    <p:sldId id="332" r:id="rId16"/>
    <p:sldId id="335" r:id="rId17"/>
    <p:sldId id="320" r:id="rId18"/>
    <p:sldId id="334" r:id="rId19"/>
    <p:sldId id="321" r:id="rId20"/>
    <p:sldId id="322" r:id="rId21"/>
    <p:sldId id="323" r:id="rId22"/>
    <p:sldId id="329" r:id="rId23"/>
    <p:sldId id="325" r:id="rId24"/>
    <p:sldId id="324" r:id="rId25"/>
    <p:sldId id="326" r:id="rId26"/>
    <p:sldId id="336" r:id="rId27"/>
    <p:sldId id="337" r:id="rId28"/>
    <p:sldId id="327" r:id="rId29"/>
    <p:sldId id="328" r:id="rId30"/>
    <p:sldId id="333" r:id="rId31"/>
  </p:sldIdLst>
  <p:sldSz cx="12192000" cy="6858000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504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93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7079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2355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1113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693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716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241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18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264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99292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347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22934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5499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4521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469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4BF1B-9759-4CD8-A019-802C158558C4}" type="datetimeFigureOut">
              <a:rPr lang="en-US" smtClean="0"/>
              <a:t>2/6/2019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6F7F717-147B-4CDB-8EB6-D4271E6C4E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632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e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10" Type="http://schemas.openxmlformats.org/officeDocument/2006/relationships/image" Target="../media/image9.jpg"/><Relationship Id="rId4" Type="http://schemas.openxmlformats.org/officeDocument/2006/relationships/image" Target="../media/image3.jpg"/><Relationship Id="rId9" Type="http://schemas.openxmlformats.org/officeDocument/2006/relationships/image" Target="../media/image8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" y="4968246"/>
            <a:ext cx="2834629" cy="18897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" y="3440819"/>
            <a:ext cx="2769095" cy="178699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92968"/>
            <a:ext cx="2517284" cy="187828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517284" cy="159296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989" y="1990772"/>
            <a:ext cx="4236011" cy="243943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6661" y="4430205"/>
            <a:ext cx="3645339" cy="242779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676" y="16196"/>
            <a:ext cx="4220324" cy="19745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920" y="3401555"/>
            <a:ext cx="5760741" cy="345644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284" y="0"/>
            <a:ext cx="5440030" cy="344081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522133" y="4334933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79711B4-5158-48DE-9613-32F82A55CBDB}"/>
              </a:ext>
            </a:extLst>
          </p:cNvPr>
          <p:cNvSpPr txBox="1"/>
          <p:nvPr/>
        </p:nvSpPr>
        <p:spPr>
          <a:xfrm>
            <a:off x="2305929" y="1053744"/>
            <a:ext cx="7775909" cy="707886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กองทุนหมุนเวียนเพื่อการกู้ยืมแก่เกษตรกรและผู้ยากจน</a:t>
            </a:r>
            <a:endParaRPr lang="en-US" sz="4000" b="1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F4D6B31F-E983-4447-9A24-C4E5EF7350DE}"/>
              </a:ext>
            </a:extLst>
          </p:cNvPr>
          <p:cNvSpPr txBox="1"/>
          <p:nvPr/>
        </p:nvSpPr>
        <p:spPr>
          <a:xfrm>
            <a:off x="1331513" y="2353423"/>
            <a:ext cx="9473609" cy="2554545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องค์ประกอบและอำนาจหน้าที่</a:t>
            </a:r>
          </a:p>
          <a:p>
            <a:r>
              <a:rPr lang="th-TH" sz="32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1. คณะกรรมการช่วยเหลือเกษตรกรและผู้ยากจน (กชก.)</a:t>
            </a:r>
          </a:p>
          <a:p>
            <a:r>
              <a:rPr lang="th-TH" sz="32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2. คณะกรรมการบริหารกองทุนหมุนเวียนเพื่อการกู้ยืมแก่เกษตรกรและผู้ยากจน</a:t>
            </a:r>
          </a:p>
          <a:p>
            <a:r>
              <a:rPr lang="th-TH" sz="32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3. คณะอนุกรรมการบริหารกองทุนหมุนเวียนเพื่อการกู้ยืมแก่เกษตรกรและผู้ยากจน   </a:t>
            </a:r>
            <a:br>
              <a:rPr lang="th-TH" sz="32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(อบก.)</a:t>
            </a:r>
            <a:endParaRPr lang="en-US" sz="3200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4626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ลูกศรเชื่อมต่อแบบตรง 17">
            <a:extLst>
              <a:ext uri="{FF2B5EF4-FFF2-40B4-BE49-F238E27FC236}">
                <a16:creationId xmlns="" xmlns:a16="http://schemas.microsoft.com/office/drawing/2014/main" id="{101ED263-99FA-4E66-81FE-A3D21FDB1034}"/>
              </a:ext>
            </a:extLst>
          </p:cNvPr>
          <p:cNvCxnSpPr>
            <a:cxnSpLocks/>
          </p:cNvCxnSpPr>
          <p:nvPr/>
        </p:nvCxnSpPr>
        <p:spPr>
          <a:xfrm>
            <a:off x="6160591" y="2166995"/>
            <a:ext cx="1" cy="1799202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ลูกศรเชื่อมต่อแบบตรง 20">
            <a:extLst>
              <a:ext uri="{FF2B5EF4-FFF2-40B4-BE49-F238E27FC236}">
                <a16:creationId xmlns="" xmlns:a16="http://schemas.microsoft.com/office/drawing/2014/main" id="{FAF7CB8C-373E-41CB-ABF0-9897783ED257}"/>
              </a:ext>
            </a:extLst>
          </p:cNvPr>
          <p:cNvCxnSpPr>
            <a:cxnSpLocks/>
          </p:cNvCxnSpPr>
          <p:nvPr/>
        </p:nvCxnSpPr>
        <p:spPr>
          <a:xfrm>
            <a:off x="6126845" y="2091695"/>
            <a:ext cx="1912294" cy="1772595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ลูกศรเชื่อมต่อแบบตรง 23">
            <a:extLst>
              <a:ext uri="{FF2B5EF4-FFF2-40B4-BE49-F238E27FC236}">
                <a16:creationId xmlns="" xmlns:a16="http://schemas.microsoft.com/office/drawing/2014/main" id="{D6D89EFB-A730-46D1-AD2A-ED8510F380E5}"/>
              </a:ext>
            </a:extLst>
          </p:cNvPr>
          <p:cNvCxnSpPr>
            <a:cxnSpLocks/>
          </p:cNvCxnSpPr>
          <p:nvPr/>
        </p:nvCxnSpPr>
        <p:spPr>
          <a:xfrm flipH="1">
            <a:off x="4417350" y="2166995"/>
            <a:ext cx="1765405" cy="1826058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ลูกศรเชื่อมต่อแบบตรง 25">
            <a:extLst>
              <a:ext uri="{FF2B5EF4-FFF2-40B4-BE49-F238E27FC236}">
                <a16:creationId xmlns="" xmlns:a16="http://schemas.microsoft.com/office/drawing/2014/main" id="{E8D00365-9E72-479C-B18F-3D8116BC17B1}"/>
              </a:ext>
            </a:extLst>
          </p:cNvPr>
          <p:cNvCxnSpPr>
            <a:cxnSpLocks/>
          </p:cNvCxnSpPr>
          <p:nvPr/>
        </p:nvCxnSpPr>
        <p:spPr>
          <a:xfrm>
            <a:off x="6170058" y="2096538"/>
            <a:ext cx="3661359" cy="1822800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ลูกศรเชื่อมต่อแบบตรง 27">
            <a:extLst>
              <a:ext uri="{FF2B5EF4-FFF2-40B4-BE49-F238E27FC236}">
                <a16:creationId xmlns="" xmlns:a16="http://schemas.microsoft.com/office/drawing/2014/main" id="{900CD16F-D8FD-48A6-AFAC-A978984E510A}"/>
              </a:ext>
            </a:extLst>
          </p:cNvPr>
          <p:cNvCxnSpPr>
            <a:cxnSpLocks/>
          </p:cNvCxnSpPr>
          <p:nvPr/>
        </p:nvCxnSpPr>
        <p:spPr>
          <a:xfrm flipH="1">
            <a:off x="2541181" y="2089773"/>
            <a:ext cx="3621790" cy="1876424"/>
          </a:xfrm>
          <a:prstGeom prst="straightConnector1">
            <a:avLst/>
          </a:prstGeom>
          <a:ln w="95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สี่เหลี่ยมผืนผ้ามุมมน 6">
            <a:extLst>
              <a:ext uri="{FF2B5EF4-FFF2-40B4-BE49-F238E27FC236}">
                <a16:creationId xmlns="" xmlns:a16="http://schemas.microsoft.com/office/drawing/2014/main" id="{1EA17560-7591-435A-B07E-1C960C0BEB0B}"/>
              </a:ext>
            </a:extLst>
          </p:cNvPr>
          <p:cNvSpPr/>
          <p:nvPr/>
        </p:nvSpPr>
        <p:spPr>
          <a:xfrm>
            <a:off x="5423063" y="4048101"/>
            <a:ext cx="1644650" cy="11493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6395" name="กล่องข้อความ 7">
            <a:extLst>
              <a:ext uri="{FF2B5EF4-FFF2-40B4-BE49-F238E27FC236}">
                <a16:creationId xmlns="" xmlns:a16="http://schemas.microsoft.com/office/drawing/2014/main" id="{1D5953EC-0F83-4D8E-8310-498A6F7E13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21329" y="4145902"/>
            <a:ext cx="116730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 err="1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อช</a:t>
            </a: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ก.เขต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300,000 บาท</a:t>
            </a:r>
          </a:p>
        </p:txBody>
      </p:sp>
      <p:sp>
        <p:nvSpPr>
          <p:cNvPr id="23" name="สี่เหลี่ยมผืนผ้ามุมมน 8">
            <a:extLst>
              <a:ext uri="{FF2B5EF4-FFF2-40B4-BE49-F238E27FC236}">
                <a16:creationId xmlns="" xmlns:a16="http://schemas.microsoft.com/office/drawing/2014/main" id="{E0F36CAB-C7FB-4F07-A05F-BF48D0009356}"/>
              </a:ext>
            </a:extLst>
          </p:cNvPr>
          <p:cNvSpPr/>
          <p:nvPr/>
        </p:nvSpPr>
        <p:spPr>
          <a:xfrm>
            <a:off x="3626643" y="4053928"/>
            <a:ext cx="1601787" cy="11493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6397" name="กล่องข้อความ 9">
            <a:extLst>
              <a:ext uri="{FF2B5EF4-FFF2-40B4-BE49-F238E27FC236}">
                <a16:creationId xmlns="" xmlns:a16="http://schemas.microsoft.com/office/drawing/2014/main" id="{0FF44CF8-3085-47CC-85B8-9361B95CD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59677" y="4182934"/>
            <a:ext cx="14652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 err="1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อช</a:t>
            </a: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ก.กทม.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500,000 บาท</a:t>
            </a:r>
          </a:p>
          <a:p>
            <a:pPr>
              <a:spcBef>
                <a:spcPct val="0"/>
              </a:spcBef>
              <a:buFontTx/>
              <a:buNone/>
            </a:pPr>
            <a:endParaRPr lang="th-TH" altLang="en-US" sz="22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7" name="สี่เหลี่ยมผืนผ้ามุมมน 10">
            <a:extLst>
              <a:ext uri="{FF2B5EF4-FFF2-40B4-BE49-F238E27FC236}">
                <a16:creationId xmlns="" xmlns:a16="http://schemas.microsoft.com/office/drawing/2014/main" id="{C3562D4B-58A6-435C-B5EE-50A492A111E8}"/>
              </a:ext>
            </a:extLst>
          </p:cNvPr>
          <p:cNvSpPr/>
          <p:nvPr/>
        </p:nvSpPr>
        <p:spPr>
          <a:xfrm>
            <a:off x="7262346" y="4022043"/>
            <a:ext cx="1566862" cy="114141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6399" name="กล่องข้อความ 11">
            <a:extLst>
              <a:ext uri="{FF2B5EF4-FFF2-40B4-BE49-F238E27FC236}">
                <a16:creationId xmlns="" xmlns:a16="http://schemas.microsoft.com/office/drawing/2014/main" id="{60CDA864-CB1D-4CDC-B46F-FD49FF8677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71883" y="4107167"/>
            <a:ext cx="14573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 err="1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อช</a:t>
            </a: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ก.ส่วนจังหวัด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500,000 บาท</a:t>
            </a:r>
          </a:p>
        </p:txBody>
      </p:sp>
      <p:sp>
        <p:nvSpPr>
          <p:cNvPr id="30" name="สี่เหลี่ยมผืนผ้ามุมมน 12">
            <a:extLst>
              <a:ext uri="{FF2B5EF4-FFF2-40B4-BE49-F238E27FC236}">
                <a16:creationId xmlns="" xmlns:a16="http://schemas.microsoft.com/office/drawing/2014/main" id="{A3D8C916-8E29-488F-A08D-7F2D26848027}"/>
              </a:ext>
            </a:extLst>
          </p:cNvPr>
          <p:cNvSpPr/>
          <p:nvPr/>
        </p:nvSpPr>
        <p:spPr>
          <a:xfrm>
            <a:off x="9030524" y="4022043"/>
            <a:ext cx="1601787" cy="113506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6401" name="กล่องข้อความ 13">
            <a:extLst>
              <a:ext uri="{FF2B5EF4-FFF2-40B4-BE49-F238E27FC236}">
                <a16:creationId xmlns="" xmlns:a16="http://schemas.microsoft.com/office/drawing/2014/main" id="{0882B01E-5589-4418-B041-0BFA2E9112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74197" y="4141597"/>
            <a:ext cx="140970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 err="1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อช</a:t>
            </a: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ก.ส่วนอำเภอ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300,000 บาท</a:t>
            </a:r>
          </a:p>
        </p:txBody>
      </p:sp>
      <p:sp>
        <p:nvSpPr>
          <p:cNvPr id="32" name="สี่เหลี่ยมผืนผ้ามุมมน 14">
            <a:extLst>
              <a:ext uri="{FF2B5EF4-FFF2-40B4-BE49-F238E27FC236}">
                <a16:creationId xmlns="" xmlns:a16="http://schemas.microsoft.com/office/drawing/2014/main" id="{6EE618CB-EBD9-4A94-B669-94CFAEA49C77}"/>
              </a:ext>
            </a:extLst>
          </p:cNvPr>
          <p:cNvSpPr/>
          <p:nvPr/>
        </p:nvSpPr>
        <p:spPr>
          <a:xfrm>
            <a:off x="1787182" y="4077075"/>
            <a:ext cx="1644650" cy="11557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6403" name="กล่องข้อความ 15">
            <a:extLst>
              <a:ext uri="{FF2B5EF4-FFF2-40B4-BE49-F238E27FC236}">
                <a16:creationId xmlns="" xmlns:a16="http://schemas.microsoft.com/office/drawing/2014/main" id="{F75E61A8-E4F1-4167-8B2E-17F46CE66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0120" y="4214517"/>
            <a:ext cx="139974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 err="1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อช</a:t>
            </a: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ก.ส่วนกลาง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2,500,0000 บาท</a:t>
            </a:r>
          </a:p>
        </p:txBody>
      </p:sp>
      <p:sp>
        <p:nvSpPr>
          <p:cNvPr id="22" name="Star: 5 Points 21">
            <a:extLst>
              <a:ext uri="{FF2B5EF4-FFF2-40B4-BE49-F238E27FC236}">
                <a16:creationId xmlns="" xmlns:a16="http://schemas.microsoft.com/office/drawing/2014/main" id="{123A1A75-89DA-4ECB-88A1-83A2DC628121}"/>
              </a:ext>
            </a:extLst>
          </p:cNvPr>
          <p:cNvSpPr/>
          <p:nvPr/>
        </p:nvSpPr>
        <p:spPr>
          <a:xfrm>
            <a:off x="10334626" y="1089094"/>
            <a:ext cx="1718967" cy="1383120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8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เดิม</a:t>
            </a:r>
            <a:endParaRPr lang="en-US" sz="2800" b="1" dirty="0">
              <a:solidFill>
                <a:srgbClr val="00206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F1D4A4A6-07A6-4E17-A0E2-691DE915A0C6}"/>
              </a:ext>
            </a:extLst>
          </p:cNvPr>
          <p:cNvSpPr txBox="1"/>
          <p:nvPr/>
        </p:nvSpPr>
        <p:spPr>
          <a:xfrm>
            <a:off x="3169877" y="1622160"/>
            <a:ext cx="6000361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th-TH" sz="32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คณะกรรมการช่วยเหลือเกษตรกรและผู้ยากจน (กชก.)</a:t>
            </a:r>
          </a:p>
        </p:txBody>
      </p:sp>
    </p:spTree>
    <p:extLst>
      <p:ext uri="{BB962C8B-B14F-4D97-AF65-F5344CB8AC3E}">
        <p14:creationId xmlns:p14="http://schemas.microsoft.com/office/powerpoint/2010/main" val="34721014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77E87060-FD67-4F66-8714-7A056028A215}"/>
              </a:ext>
            </a:extLst>
          </p:cNvPr>
          <p:cNvSpPr/>
          <p:nvPr/>
        </p:nvSpPr>
        <p:spPr>
          <a:xfrm>
            <a:off x="1989139" y="560389"/>
            <a:ext cx="3514725" cy="954107"/>
          </a:xfrm>
          <a:prstGeom prst="rect">
            <a:avLst/>
          </a:prstGeom>
          <a:solidFill>
            <a:srgbClr val="FFFF00"/>
          </a:solidFill>
          <a:ln w="57150">
            <a:solidFill>
              <a:schemeClr val="accent3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28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คณะกรรมการช่วยเหลือเกษตรกรและผู้ยากจน (กชก.)</a:t>
            </a:r>
            <a:endParaRPr lang="en-GB" sz="2800" b="1" dirty="0">
              <a:solidFill>
                <a:srgbClr val="3333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5314FB26-3694-4E36-914B-116B3133E199}"/>
              </a:ext>
            </a:extLst>
          </p:cNvPr>
          <p:cNvSpPr txBox="1"/>
          <p:nvPr/>
        </p:nvSpPr>
        <p:spPr>
          <a:xfrm>
            <a:off x="4113213" y="3173414"/>
            <a:ext cx="5002212" cy="1076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accent6">
                <a:lumMod val="75000"/>
              </a:schemeClr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th-TH" sz="32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คณะกรรมการบริหารกองทุนหมุนเวียน</a:t>
            </a:r>
            <a:br>
              <a:rPr lang="th-TH" sz="32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เพื่อการกู้ยืมแก่เกษตรกรและผู้ยากจน</a:t>
            </a:r>
            <a:endParaRPr lang="en-GB" sz="3200" b="1" dirty="0">
              <a:solidFill>
                <a:srgbClr val="3333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cxnSp>
        <p:nvCxnSpPr>
          <p:cNvPr id="116" name="Straight Connector 115">
            <a:extLst>
              <a:ext uri="{FF2B5EF4-FFF2-40B4-BE49-F238E27FC236}">
                <a16:creationId xmlns="" xmlns:a16="http://schemas.microsoft.com/office/drawing/2014/main" id="{4B80A8E6-144F-45B3-A141-6D5CE09E8D2B}"/>
              </a:ext>
            </a:extLst>
          </p:cNvPr>
          <p:cNvCxnSpPr/>
          <p:nvPr/>
        </p:nvCxnSpPr>
        <p:spPr>
          <a:xfrm>
            <a:off x="2220913" y="1528763"/>
            <a:ext cx="0" cy="218281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>
            <a:extLst>
              <a:ext uri="{FF2B5EF4-FFF2-40B4-BE49-F238E27FC236}">
                <a16:creationId xmlns="" xmlns:a16="http://schemas.microsoft.com/office/drawing/2014/main" id="{C0E2DA2F-D8EF-4114-BAB0-B002FB4EEDF8}"/>
              </a:ext>
            </a:extLst>
          </p:cNvPr>
          <p:cNvCxnSpPr/>
          <p:nvPr/>
        </p:nvCxnSpPr>
        <p:spPr>
          <a:xfrm>
            <a:off x="2220913" y="3711576"/>
            <a:ext cx="1847850" cy="1111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29" name="TextBox 2">
            <a:extLst>
              <a:ext uri="{FF2B5EF4-FFF2-40B4-BE49-F238E27FC236}">
                <a16:creationId xmlns="" xmlns:a16="http://schemas.microsoft.com/office/drawing/2014/main" id="{C5CE3A3E-76A1-4B7B-841A-D761A307D4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0914" y="1571625"/>
            <a:ext cx="351472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th-TH" altLang="en-US" sz="2000" dirty="0">
                <a:latin typeface="Arial" panose="020B0604020202020204" pitchFamily="34" charset="0"/>
                <a:cs typeface="+mj-cs"/>
              </a:rPr>
              <a:t>-</a:t>
            </a:r>
            <a:r>
              <a:rPr lang="th-TH" altLang="en-US" sz="20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กำหนดนโยบายและแผนงานในการช่วยเหลือเกษตรกรและผู้ยากจน</a:t>
            </a:r>
          </a:p>
          <a:p>
            <a:pPr>
              <a:spcBef>
                <a:spcPct val="0"/>
              </a:spcBef>
              <a:buFontTx/>
              <a:buNone/>
              <a:defRPr/>
            </a:pPr>
            <a:r>
              <a:rPr lang="th-TH" altLang="en-US" sz="2000" dirty="0">
                <a:latin typeface="Angsana New" panose="02020603050405020304" pitchFamily="18" charset="-34"/>
                <a:cs typeface="Angsana New" panose="02020603050405020304" pitchFamily="18" charset="-34"/>
              </a:rPr>
              <a:t>-กำหนดหลักเกณฑ์การช่วยเหลือเกษตรกรและ</a:t>
            </a:r>
            <a:br>
              <a:rPr lang="th-TH" altLang="en-US" sz="20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en-US" sz="20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ผู้ยากจนตามระเบียบสำนักนายกรัฐมนตรี </a:t>
            </a:r>
            <a:br>
              <a:rPr lang="th-TH" altLang="en-US" sz="20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altLang="en-US" sz="2000" dirty="0">
                <a:latin typeface="Angsana New" panose="02020603050405020304" pitchFamily="18" charset="-34"/>
                <a:cs typeface="Angsana New" panose="02020603050405020304" pitchFamily="18" charset="-34"/>
              </a:rPr>
              <a:t>ว่าด้วยการช่วยเหลือฯ พ.ศ. 2528</a:t>
            </a:r>
            <a:endParaRPr lang="en-GB" altLang="en-US" sz="2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7BBFFB89-D703-4364-B4B9-64411C61EC17}"/>
              </a:ext>
            </a:extLst>
          </p:cNvPr>
          <p:cNvSpPr txBox="1"/>
          <p:nvPr/>
        </p:nvSpPr>
        <p:spPr>
          <a:xfrm>
            <a:off x="6462714" y="581026"/>
            <a:ext cx="4159209" cy="95410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accent2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8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คณะกรรมการนโยบายการบริหาร</a:t>
            </a:r>
            <a:br>
              <a:rPr lang="th-TH" sz="28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b="1" dirty="0">
                <a:solidFill>
                  <a:srgbClr val="3333CC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ทุนหมุนเวียน</a:t>
            </a:r>
            <a:endParaRPr lang="en-GB" sz="2800" b="1" dirty="0">
              <a:solidFill>
                <a:srgbClr val="3333CC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="" xmlns:a16="http://schemas.microsoft.com/office/drawing/2014/main" id="{98650F39-3B66-421B-941F-159B3953F327}"/>
              </a:ext>
            </a:extLst>
          </p:cNvPr>
          <p:cNvCxnSpPr>
            <a:cxnSpLocks/>
          </p:cNvCxnSpPr>
          <p:nvPr/>
        </p:nvCxnSpPr>
        <p:spPr>
          <a:xfrm>
            <a:off x="6888163" y="1562100"/>
            <a:ext cx="0" cy="161131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32" name="TextBox 6">
            <a:extLst>
              <a:ext uri="{FF2B5EF4-FFF2-40B4-BE49-F238E27FC236}">
                <a16:creationId xmlns="" xmlns:a16="http://schemas.microsoft.com/office/drawing/2014/main" id="{C3AF2F32-74D6-4B19-827C-CC3C1E9F7B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4526" y="1957388"/>
            <a:ext cx="3103563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dirty="0">
                <a:latin typeface="Arial" panose="020B0604020202020204" pitchFamily="34" charset="0"/>
                <a:cs typeface="Angsana New" panose="02020603050405020304" pitchFamily="18" charset="-34"/>
              </a:rPr>
              <a:t>กำกับติดตามการบริหารทุนหมุนเวียน</a:t>
            </a:r>
            <a:endParaRPr lang="en-GB" altLang="en-US" sz="2200" dirty="0">
              <a:latin typeface="Arial" panose="020B0604020202020204" pitchFamily="34" charset="0"/>
              <a:cs typeface="Angsana New" panose="02020603050405020304" pitchFamily="18" charset="-34"/>
            </a:endParaRPr>
          </a:p>
        </p:txBody>
      </p:sp>
      <p:sp>
        <p:nvSpPr>
          <p:cNvPr id="32" name="Star: 5 Points 31">
            <a:extLst>
              <a:ext uri="{FF2B5EF4-FFF2-40B4-BE49-F238E27FC236}">
                <a16:creationId xmlns="" xmlns:a16="http://schemas.microsoft.com/office/drawing/2014/main" id="{865CE252-FF29-40C9-BE0F-27E41059410F}"/>
              </a:ext>
            </a:extLst>
          </p:cNvPr>
          <p:cNvSpPr/>
          <p:nvPr/>
        </p:nvSpPr>
        <p:spPr>
          <a:xfrm>
            <a:off x="10282793" y="1272696"/>
            <a:ext cx="1679575" cy="1387475"/>
          </a:xfrm>
          <a:prstGeom prst="star5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28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ใหม่</a:t>
            </a:r>
            <a:endParaRPr lang="en-US" sz="2800" b="1" dirty="0">
              <a:solidFill>
                <a:srgbClr val="00206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3" name="สี่เหลี่ยมผืนผ้ามุมมน 10">
            <a:extLst>
              <a:ext uri="{FF2B5EF4-FFF2-40B4-BE49-F238E27FC236}">
                <a16:creationId xmlns="" xmlns:a16="http://schemas.microsoft.com/office/drawing/2014/main" id="{0AEF5ACF-08A5-4D63-ADE3-257366555DBF}"/>
              </a:ext>
            </a:extLst>
          </p:cNvPr>
          <p:cNvSpPr/>
          <p:nvPr/>
        </p:nvSpPr>
        <p:spPr>
          <a:xfrm>
            <a:off x="6026079" y="5125705"/>
            <a:ext cx="1566862" cy="114141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4" name="กล่องข้อความ 11">
            <a:extLst>
              <a:ext uri="{FF2B5EF4-FFF2-40B4-BE49-F238E27FC236}">
                <a16:creationId xmlns="" xmlns:a16="http://schemas.microsoft.com/office/drawing/2014/main" id="{8C116412-2DD9-4D69-9C50-89B81EB0D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0847" y="5231733"/>
            <a:ext cx="14573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อบก.ส่วนจังหวัด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500,000 บาท</a:t>
            </a:r>
          </a:p>
        </p:txBody>
      </p:sp>
      <p:sp>
        <p:nvSpPr>
          <p:cNvPr id="15" name="สี่เหลี่ยมผืนผ้ามุมมน 12">
            <a:extLst>
              <a:ext uri="{FF2B5EF4-FFF2-40B4-BE49-F238E27FC236}">
                <a16:creationId xmlns="" xmlns:a16="http://schemas.microsoft.com/office/drawing/2014/main" id="{126CCB28-80A7-4D9F-AD24-2ADB5B0C48C3}"/>
              </a:ext>
            </a:extLst>
          </p:cNvPr>
          <p:cNvSpPr/>
          <p:nvPr/>
        </p:nvSpPr>
        <p:spPr>
          <a:xfrm>
            <a:off x="9481899" y="5125705"/>
            <a:ext cx="1601787" cy="113506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6" name="กล่องข้อความ 13">
            <a:extLst>
              <a:ext uri="{FF2B5EF4-FFF2-40B4-BE49-F238E27FC236}">
                <a16:creationId xmlns="" xmlns:a16="http://schemas.microsoft.com/office/drawing/2014/main" id="{372EF5EC-8708-4F7D-B96D-052E97846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7942" y="5242880"/>
            <a:ext cx="140936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อบก.ส่วนอำเภอ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300,000 บาท</a:t>
            </a:r>
          </a:p>
        </p:txBody>
      </p:sp>
      <p:sp>
        <p:nvSpPr>
          <p:cNvPr id="17" name="สี่เหลี่ยมผืนผ้ามุมมน 14">
            <a:extLst>
              <a:ext uri="{FF2B5EF4-FFF2-40B4-BE49-F238E27FC236}">
                <a16:creationId xmlns="" xmlns:a16="http://schemas.microsoft.com/office/drawing/2014/main" id="{EE1587D2-2FC0-4EFB-A192-E9D0E8CDDE63}"/>
              </a:ext>
            </a:extLst>
          </p:cNvPr>
          <p:cNvSpPr/>
          <p:nvPr/>
        </p:nvSpPr>
        <p:spPr>
          <a:xfrm>
            <a:off x="2220913" y="5125705"/>
            <a:ext cx="1892300" cy="1171906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 sz="2100"/>
          </a:p>
        </p:txBody>
      </p:sp>
      <p:sp>
        <p:nvSpPr>
          <p:cNvPr id="18" name="กล่องข้อความ 15">
            <a:extLst>
              <a:ext uri="{FF2B5EF4-FFF2-40B4-BE49-F238E27FC236}">
                <a16:creationId xmlns="" xmlns:a16="http://schemas.microsoft.com/office/drawing/2014/main" id="{669F8356-D032-40C5-BA2F-15BE6933C8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75878" y="5077485"/>
            <a:ext cx="198804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อบก.ส่วนกลาง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2,500,0000 บาท</a:t>
            </a:r>
            <a:endParaRPr lang="en-US" altLang="en-US" sz="2200" b="1" dirty="0">
              <a:solidFill>
                <a:srgbClr val="002060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200" b="1" dirty="0">
                <a:solidFill>
                  <a:srgbClr val="002060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และทุกวงเงินของ กทม.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633CC6DA-DDA9-498D-99D4-A15B5978C750}"/>
              </a:ext>
            </a:extLst>
          </p:cNvPr>
          <p:cNvCxnSpPr>
            <a:cxnSpLocks/>
          </p:cNvCxnSpPr>
          <p:nvPr/>
        </p:nvCxnSpPr>
        <p:spPr>
          <a:xfrm flipH="1">
            <a:off x="3222260" y="4314887"/>
            <a:ext cx="3439472" cy="76259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="" xmlns:a16="http://schemas.microsoft.com/office/drawing/2014/main" id="{73EF1F57-6E85-4249-8559-99DBC2CC363C}"/>
              </a:ext>
            </a:extLst>
          </p:cNvPr>
          <p:cNvCxnSpPr>
            <a:cxnSpLocks/>
          </p:cNvCxnSpPr>
          <p:nvPr/>
        </p:nvCxnSpPr>
        <p:spPr>
          <a:xfrm>
            <a:off x="6709144" y="4320048"/>
            <a:ext cx="0" cy="805657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="" xmlns:a16="http://schemas.microsoft.com/office/drawing/2014/main" id="{499FA13E-BC01-4AB5-92C0-F1C2677B38D7}"/>
              </a:ext>
            </a:extLst>
          </p:cNvPr>
          <p:cNvCxnSpPr>
            <a:cxnSpLocks/>
          </p:cNvCxnSpPr>
          <p:nvPr/>
        </p:nvCxnSpPr>
        <p:spPr>
          <a:xfrm>
            <a:off x="6759482" y="4325803"/>
            <a:ext cx="3432028" cy="75168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8461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/>
          <p:cNvCxnSpPr>
            <a:endCxn id="32" idx="1"/>
          </p:cNvCxnSpPr>
          <p:nvPr/>
        </p:nvCxnSpPr>
        <p:spPr>
          <a:xfrm>
            <a:off x="1859025" y="5466281"/>
            <a:ext cx="4983238" cy="28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endCxn id="31" idx="1"/>
          </p:cNvCxnSpPr>
          <p:nvPr/>
        </p:nvCxnSpPr>
        <p:spPr>
          <a:xfrm>
            <a:off x="1837280" y="4746879"/>
            <a:ext cx="498323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endCxn id="30" idx="1"/>
          </p:cNvCxnSpPr>
          <p:nvPr/>
        </p:nvCxnSpPr>
        <p:spPr>
          <a:xfrm>
            <a:off x="1807238" y="4082989"/>
            <a:ext cx="498323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endCxn id="29" idx="1"/>
          </p:cNvCxnSpPr>
          <p:nvPr/>
        </p:nvCxnSpPr>
        <p:spPr>
          <a:xfrm>
            <a:off x="1807238" y="3265032"/>
            <a:ext cx="498323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28" idx="1"/>
          </p:cNvCxnSpPr>
          <p:nvPr/>
        </p:nvCxnSpPr>
        <p:spPr>
          <a:xfrm>
            <a:off x="1842431" y="2401488"/>
            <a:ext cx="498323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cxnSpLocks/>
          </p:cNvCxnSpPr>
          <p:nvPr/>
        </p:nvCxnSpPr>
        <p:spPr>
          <a:xfrm>
            <a:off x="1828983" y="1522640"/>
            <a:ext cx="498323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1796917" y="561913"/>
            <a:ext cx="6872263" cy="5847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57150">
            <a:solidFill>
              <a:schemeClr val="tx2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องค์ประกอบของคณะกรรมการบริหารกองทุนหมุนเวียนฯ</a:t>
            </a:r>
            <a:endParaRPr lang="en-GB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cxnSp>
        <p:nvCxnSpPr>
          <p:cNvPr id="20" name="Straight Connector 19"/>
          <p:cNvCxnSpPr>
            <a:cxnSpLocks/>
          </p:cNvCxnSpPr>
          <p:nvPr/>
        </p:nvCxnSpPr>
        <p:spPr>
          <a:xfrm>
            <a:off x="1828983" y="1159196"/>
            <a:ext cx="8297" cy="45292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2142299" y="1267401"/>
            <a:ext cx="295465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ปลัดกระทรวงเกษตรและสหกรณ์	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42299" y="2155352"/>
            <a:ext cx="225822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ผู้แทนกระทรวงการคลัง </a:t>
            </a:r>
            <a:endParaRPr lang="en-GB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154967" y="3027064"/>
            <a:ext cx="2258224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ผู้แทนสำนักงบประมาณ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154554" y="3828442"/>
            <a:ext cx="307849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ผู้แทนหน่วยงานที่มีทุนหมุนเวียน</a:t>
            </a:r>
            <a:r>
              <a:rPr lang="th-TH" sz="2400" dirty="0">
                <a:solidFill>
                  <a:schemeClr val="bg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endParaRPr lang="en-GB" sz="2400" dirty="0">
              <a:solidFill>
                <a:schemeClr val="bg2">
                  <a:lumMod val="50000"/>
                </a:schemeClr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2154554" y="4516048"/>
            <a:ext cx="3877985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กรรมการผู้ทรงคุณวุฒิ จำนวนไม่เกิน 3 คน </a:t>
            </a:r>
            <a:r>
              <a:rPr lang="th-TH" sz="2400" dirty="0">
                <a:solidFill>
                  <a:schemeClr val="bg2">
                    <a:lumMod val="50000"/>
                  </a:schemeClr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endParaRPr lang="en-GB" sz="2400" dirty="0">
              <a:solidFill>
                <a:schemeClr val="bg2">
                  <a:lumMod val="50000"/>
                </a:schemeClr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154554" y="5291261"/>
            <a:ext cx="2561000" cy="46166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th-TH" sz="24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ผู้จัดการกองทุนหมุนเวียนฯ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825669" y="1274308"/>
            <a:ext cx="1994457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เป็นประธานกรรมการ</a:t>
            </a:r>
          </a:p>
        </p:txBody>
      </p:sp>
      <p:sp>
        <p:nvSpPr>
          <p:cNvPr id="28" name="Rectangle 27"/>
          <p:cNvSpPr/>
          <p:nvPr/>
        </p:nvSpPr>
        <p:spPr>
          <a:xfrm>
            <a:off x="6825669" y="2170656"/>
            <a:ext cx="1345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เป็นกรรมการ </a:t>
            </a:r>
            <a:endParaRPr lang="en-GB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790476" y="3034200"/>
            <a:ext cx="1345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เป็นกรรมการ 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790476" y="3852157"/>
            <a:ext cx="1345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เป็นกรรมการ </a:t>
            </a:r>
            <a:endParaRPr lang="en-GB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820518" y="4516047"/>
            <a:ext cx="1345240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เป็นกรรมการ </a:t>
            </a:r>
            <a:endParaRPr lang="en-GB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6842263" y="5238256"/>
            <a:ext cx="2533066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เป็นกรรมการและเลขานุการ </a:t>
            </a:r>
          </a:p>
        </p:txBody>
      </p:sp>
    </p:spTree>
    <p:extLst>
      <p:ext uri="{BB962C8B-B14F-4D97-AF65-F5344CB8AC3E}">
        <p14:creationId xmlns:p14="http://schemas.microsoft.com/office/powerpoint/2010/main" val="32005483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F2DE2C0-8BB7-4E34-89B2-CCFB44FDD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คำสั่งแต่งตั้งคณะอนุกรรมการบริหารกองทุนหมุนเวียนเพื่อการกู้ยืมแก่เกษตรกรและผู้ยากจน</a:t>
            </a:r>
            <a:endParaRPr lang="en-US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1C5D250-0ABD-4696-B971-9237B402EC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51678" y="2020187"/>
            <a:ext cx="10178322" cy="41896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6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สาระสำคัญ</a:t>
            </a:r>
          </a:p>
          <a:p>
            <a:pPr marL="514350" indent="-514350">
              <a:buAutoNum type="arabicPeriod"/>
            </a:pP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ประกอบด้วย 3 คณะ ได้แก่ ส่วนกลาง ส่วนจังหวัด และส่วนอำเภอ เพื่อดำเนินงานแทน</a:t>
            </a: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คณะกรรมการบริหารกองทุนหมุนเวียนฯ</a:t>
            </a:r>
          </a:p>
          <a:p>
            <a:pPr marL="514350" indent="-514350">
              <a:buAutoNum type="arabicPeriod"/>
            </a:pPr>
            <a:r>
              <a:rPr lang="th-TH" sz="2800" dirty="0" smtClean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ไม่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แต่งตั้ง อบก. กรุงเทพมหานครและเขต เนื่องจากสถิติผลการดำเนินงานที่ผ่านมา กรุงเทพมหานครและเขตมีการอนุมัติเงินกู้กองทุนหมุนเวียนฯ น้อยมาก และได้มอบหมายให้ อบก. ส่วนกลาง มีอำนาจพิจารณาอนุมัติเงินกู้กองทุนหมุนเวียนฯ ทุกวงเงินในเขตกรุงเทพมหานคร</a:t>
            </a:r>
            <a:endParaRPr lang="en-US" sz="2800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3.      องค์ประกอบมีจำนวนลดลง </a:t>
            </a:r>
            <a:r>
              <a:rPr lang="th-TH" sz="2800" u="sng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จาก 15 คน เหลือ 13 คน 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โดยได้ตัดผู้แทนเกษตรกรและผู้แทนสำนักงาน</a:t>
            </a:r>
            <a:b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กองทุนฟื้นฟูและพัฒนาเกษตรกรออก </a:t>
            </a:r>
          </a:p>
          <a:p>
            <a:pPr marL="0" indent="0">
              <a:buNone/>
            </a:pPr>
            <a:endParaRPr lang="th-TH" sz="3600" b="1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57310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F04FFE3D-C28F-48B8-AA2C-C85CD0F09F0B}"/>
              </a:ext>
            </a:extLst>
          </p:cNvPr>
          <p:cNvSpPr/>
          <p:nvPr/>
        </p:nvSpPr>
        <p:spPr>
          <a:xfrm>
            <a:off x="1733106" y="680484"/>
            <a:ext cx="10969256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0"/>
              </a:spcAft>
            </a:pPr>
            <a:r>
              <a:rPr lang="th-TH" sz="28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อบก.ส่วนกลาง </a:t>
            </a:r>
            <a:r>
              <a:rPr lang="th-TH" sz="28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ประกอบด้วย</a:t>
            </a:r>
            <a:endParaRPr lang="en-US" sz="28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(1) รองปลัดกระทรวงเกษตรและสหกรณ์				         ประธานอนุกรรมการ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ที่ได้รับมอบหมาย</a:t>
            </a:r>
            <a:r>
              <a:rPr lang="en-US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					</a:t>
            </a: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		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(2) ผู้แทนสำนักงานอัยการสูงสุด					          	  รองประธานอนุกรรมการ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(3) ผู้แทนสำนักงบประมาณ						           		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(4) ผู้แทนกรมบัญชีกลาง							            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(5) ผู้แทนกรมการปกครอง							            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(6) ผู้แทนกรมที่ดิน							                       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(7) ผู้แทนกรมส่งเสริมการเกษตร						            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(8) ผู้แทนกรมประมง							           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(9) ผู้แทนกรมปศุสัตว์							           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(10) ผู้แทนธนาคารเพื่อการเกษตรและสหกรณ์การเกษตร			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(11) สมาชิ</a:t>
            </a:r>
            <a:r>
              <a:rPr lang="th-TH" sz="2000" spc="-4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กสภาเกษตรกรแห่งชาติที่ประธานสภาเกษตรกรแห่งชาติ</a:t>
            </a: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		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มอบหมาย จำนวน 1 คน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(12) ผู้อำนวยการสำนักบริหารกองทุนเพื่อช่วยเหลือเกษตรกร		     	    อนุกรรมการและ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และรับเรื่องร้องเรียน						  </a:t>
            </a:r>
            <a:r>
              <a:rPr lang="en-US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	  </a:t>
            </a: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เลขานุการ</a:t>
            </a: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(13) เจ้าหน้าที่สำนักบริหารกองทุนเพื่อช่วยเหลือเกษตรกร		     	    อนุกรรมการและ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/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และรับเรื่องร้องเรียนที่ได้รับมอบหมาย จำนวน 1 คน			      ผู้ช่วยเลขานุการ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76761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07382BFA-4617-42BA-81CD-3FA3D8CDDB2E}"/>
              </a:ext>
            </a:extLst>
          </p:cNvPr>
          <p:cNvSpPr/>
          <p:nvPr/>
        </p:nvSpPr>
        <p:spPr>
          <a:xfrm>
            <a:off x="1754371" y="666007"/>
            <a:ext cx="8187070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0"/>
              </a:spcAft>
            </a:pPr>
            <a:r>
              <a:rPr lang="th-TH" sz="28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อบก.ส่วนจังหวัด  </a:t>
            </a:r>
            <a:r>
              <a:rPr lang="th-TH" sz="28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ประกอบด้วย</a:t>
            </a:r>
            <a:endParaRPr lang="en-US" sz="28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(1) ผู้ว่าราชการจังหวัด					       		ประธานอนุกรรมการ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(2) ปลัดจังหวัด					 		    รองประธานอนุกรรมการ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(3) อัยการจังหวัดคุ้มครองสิทธิและช่วยเหลือทางกฎหมาย			  อนุกรรมการ</a:t>
            </a:r>
            <a:endParaRPr lang="en-US" sz="2000" dirty="0"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และการบังคับคดีจังหวัด หรือผู้แทน						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(4) ผู้อำนวยการสำนักงานบังคับคดีจังหวัด				           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(5) เจ้าพนักงานที่ดินจังหวัด			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(6) คลังจังหวัด					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(7) เกษตรจังหวัด								 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(8) ประมงจังหวัด					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(9) ปศุสัตว์จังหวัด					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(10) ผู้อำนวยการสำนักงานธนาคารเพื่อการเกษตรและ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สหกรณ์การเกษตรจังหวัด			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(11) ประธานสภาเกษตรกรจังหวัด		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(12) เกษตรและสหกรณ์จังหวัด				            	      อนุกรรมการและ								   							     เลขานุการ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(13) เจ้าหน้าที่สำนักงานเกษตรและสหกรณ์จังหวัด			      อนุกรรมการและ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ที่ได้รับมอบหมาย จำนวน 1 คน				                  ผู้ช่วยเลขานุการ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229508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CB9274E7-83E7-42EC-8A7B-D3897FF3E964}"/>
              </a:ext>
            </a:extLst>
          </p:cNvPr>
          <p:cNvSpPr/>
          <p:nvPr/>
        </p:nvSpPr>
        <p:spPr>
          <a:xfrm>
            <a:off x="1701209" y="661542"/>
            <a:ext cx="11398102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spcAft>
                <a:spcPts val="0"/>
              </a:spcAft>
            </a:pPr>
            <a:r>
              <a:rPr lang="th-TH" sz="2800" b="1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อบก.ส่วนอำเภอ  </a:t>
            </a:r>
            <a:r>
              <a:rPr lang="th-TH" sz="28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ประกอบด้วย</a:t>
            </a:r>
            <a:endParaRPr lang="en-US" sz="28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(1) นายอำเภอ					      			ประธานอนุกรรมการ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(2) ผู้กำกับการสถานีตำรวจภูธร				  	    รองประธานอนุกรรมการ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(3) อัยการจังหวัดคุ้มครองสิทธิ							  อนุกรรมการ</a:t>
            </a:r>
          </a:p>
          <a:p>
            <a:pPr algn="thaiDist"/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และช่วยเหลือทางกฎหมายและการบังคับคดีจังหวัดหรือผู้แทน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(4) ผู้แทนสำนักงานบังคับคดีจังหวัด		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(5) เจ้าพนักงานที่ดินอำเภอหรือเจ้าพนักงานที่ดิน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จังหวัดสาขา หรือเจ้าพนักงานที่ดินหัวหน้าส่วนแยก</a:t>
            </a:r>
            <a:b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</a:b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หรือเจ้าพนักงานที่ดินที่ได้รับมอบหมายจากเจ้าพนักงานที่ดินจังหวัด</a:t>
            </a:r>
            <a:b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</a:b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(6) พัฒนาการอำเภอ								  </a:t>
            </a:r>
            <a:r>
              <a:rPr lang="en-US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</a:t>
            </a: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(7) สรรพากรพื้นที่สาขา				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(8) ประธานชมรมกำนัน ผู้ใหญ่บ้าน ประจำอำเภอ		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(9) ผู้จัดการธนาคารเพื่อการเกษตรและสหกรณ์การเกษตรสาขา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(10) สมาชิกสภาเกษตรกรจังหวัดที่ประธานสภาเกษตรกรจังหวัด		  อนุกรรมการ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มอบหมาย จำนวน 1 คน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(11) เกษตรอำเภอ							 อนุกรรมการและเลขานุการ</a:t>
            </a:r>
            <a:endParaRPr lang="en-US" sz="2000" dirty="0">
              <a:effectLst/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(12) ปลัดอำเภอที่ได้รับมอบหมาย				    อนุกรรมการและผู้ช่วยเลขานุการ</a:t>
            </a: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(13) เจ้าหน้าที่สำนักงานเกษตรอำเภอที่ได้รับมอบหมาย	                  อนุกรรมการและ</a:t>
            </a:r>
          </a:p>
          <a:p>
            <a:pPr algn="thaiDist">
              <a:spcAft>
                <a:spcPts val="0"/>
              </a:spcAft>
            </a:pPr>
            <a:r>
              <a:rPr lang="th-TH" sz="2000" dirty="0"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จำนวน 1 คน 					                                          ผู้ช่วยเลขานุการ</a:t>
            </a:r>
            <a:endParaRPr lang="en-US" sz="2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86074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8D5BF74-C3CC-41E6-B4A5-81B1DCE82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0818"/>
            <a:ext cx="10515600" cy="1325563"/>
          </a:xfrm>
        </p:spPr>
        <p:txBody>
          <a:bodyPr/>
          <a:lstStyle/>
          <a:p>
            <a:pPr algn="ctr"/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ระเบียบ ประกาศ</a:t>
            </a:r>
            <a:b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ที่เกี่ยวข้องกับกองทุนหมุนเวียนเพื่อการกู้ยืมแก่เกษตรกรและผู้ยากจน</a:t>
            </a:r>
            <a:endParaRPr lang="en-US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B3F55989-5411-4E32-94DF-D9628D147BF5}"/>
              </a:ext>
            </a:extLst>
          </p:cNvPr>
          <p:cNvSpPr txBox="1"/>
          <p:nvPr/>
        </p:nvSpPr>
        <p:spPr>
          <a:xfrm>
            <a:off x="925033" y="1998921"/>
            <a:ext cx="1066445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ระเบียบสำนักนายกรัฐมนตรี ว่าด้วยการช่วยเหลือเกษตรกรและผู้ยากจน พ.ศ. 2528 </a:t>
            </a:r>
            <a:b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และที่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แก้ไขเพิ่มเติม</a:t>
            </a:r>
          </a:p>
          <a:p>
            <a:pPr marL="342900" indent="-342900">
              <a:buAutoNum type="arabicPeriod"/>
            </a:pP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ระเบียบสำนักนายกรัฐมนตรี ว่าด้วยกองทุนหมุนเวียนเพื่อการกู้ยืมแก่เกษตรกรและผู้ยากจน พ.ศ. 2546 และที่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แก้ไขเพิ่มเติม</a:t>
            </a:r>
          </a:p>
          <a:p>
            <a:pPr marL="342900" indent="-342900">
              <a:buAutoNum type="arabicPeriod"/>
            </a:pP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ระเบียบว่าด้วยการบริหารกองทุนหมุนเวียนเพื่อการกู้ยืมแก่เกษตรกรและผู้ยากจน พ.ศ. 2561</a:t>
            </a:r>
          </a:p>
          <a:p>
            <a:pPr marL="342900" indent="-342900">
              <a:buAutoNum type="arabicPeriod"/>
            </a:pP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ประกาศกระทรวงเกษตรและสหกรณ์ เรื่อง หลักเกณฑ์การช่วยเหลือเกษตรกรและผู้ยากจนและแนวทางการติดตามการชำระหนี้</a:t>
            </a:r>
            <a:b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4073609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5D038C6-56C8-4741-AA08-A98E08410D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0219" y="673469"/>
            <a:ext cx="10515600" cy="1325563"/>
          </a:xfrm>
        </p:spPr>
        <p:txBody>
          <a:bodyPr/>
          <a:lstStyle/>
          <a:p>
            <a:pPr algn="ctr"/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การดำเนินงานช่วยเหลือเกษตรกรและผู้ยากจน ตามระเบียบฯ </a:t>
            </a:r>
            <a:b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และประกาศฯ</a:t>
            </a:r>
            <a:endParaRPr lang="en-US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223196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6C9EE2F-58B9-44C9-B57C-718084AB7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“เกษตรกร”</a:t>
            </a:r>
            <a:endParaRPr lang="en-US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E89CB3B-2AB9-44B9-9E6D-FCBB73BE9F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ผู้ประกอบอาชีพทำนา ทำสวน ทำไร่ ทำนาเกลือ เลี้ยงสัตว์ หรือ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เกษตรกรรมอื่น </a:t>
            </a: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ตามที่คณะกรรมการช่วยเหลือเกษตรกรและผู้ยากจนกำหนด (กชก.)</a:t>
            </a:r>
            <a:endParaRPr lang="en-US" sz="3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กชก. กำหนด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เกษตรกรรมอื่น </a:t>
            </a: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ได้แก่ อาชีพประมง </a:t>
            </a:r>
            <a:r>
              <a:rPr lang="th-TH" sz="32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การทำ</a:t>
            </a: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สวนผัก การเพาะเห็ด และอาชีพที่เกี่ยวเนื่องกับการเกษตร </a:t>
            </a:r>
            <a:endParaRPr lang="en-US" sz="3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920288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DBD4219-3DA7-40EC-B9A4-21C86B47B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1930" y="634742"/>
            <a:ext cx="8911687" cy="1280890"/>
          </a:xfrm>
        </p:spPr>
        <p:txBody>
          <a:bodyPr/>
          <a:lstStyle/>
          <a:p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“ผู้ยากจน”</a:t>
            </a:r>
            <a:endParaRPr lang="en-US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AE5A7F4-84EC-4327-B01C-8043D5A3D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7"/>
            <a:ext cx="10515600" cy="4720745"/>
          </a:xfrm>
        </p:spPr>
        <p:txBody>
          <a:bodyPr>
            <a:normAutofit fontScale="92500"/>
          </a:bodyPr>
          <a:lstStyle/>
          <a:p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ผู้ที่ไม่มีทรัพย์สินเพียงพอและอยู่ในภาวะที่ไม่สามารถช่วยเหลือตัวเองได้ </a:t>
            </a:r>
            <a:b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ทั้งนี้ ตามหลักเกณฑ์ที่คณะกรรมการช่วยเหลือเกษตรกรและผู้ยากจน (กชก.) กำหนด</a:t>
            </a:r>
          </a:p>
          <a:p>
            <a:pPr algn="thaiDist"/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กชก. กำหนด “ผู้ยากจน” หมายความว่า ผู้ที่ไม่มีทรัพย์สินเพียงพอและอยู่ในภาวะที่</a:t>
            </a:r>
            <a:b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ไม่สามารถจะช่วยตนเองได้ ได้แก่ ผู้มีรายได้สุทธิไม่เกินปีละ 87</a:t>
            </a:r>
            <a:r>
              <a:rPr lang="en-US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,</a:t>
            </a:r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000 บาท และเป็นผู้ที่ไม่มีที่ดินสำหรับทำกินหรืออยู่อาศัย </a:t>
            </a:r>
            <a:r>
              <a:rPr lang="th-TH" sz="35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หรือมีแต่ไม่เพียงพอ</a:t>
            </a:r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 หรือเป็นผู้ไม่มีทรัพย์สินอื่นใดเพียงพอแก่การชำระหนี้ นอกจากทรัพย์สินที่นำไปขายฝาก จำนอง หรือให้เจ้าหนี้ยึดถือไว้เป็นประกัน และทรัพย์สินที่ต้องใช้เป็นที่ดินทำกินหรืออยู่อาศัย สำหรับผู้มีรายได้สุทธิเกินกว่า  </a:t>
            </a:r>
            <a:b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87,000 บาท แต่อยู่ในหลักเกณฑ์อื่นดังกล่าว กชก</a:t>
            </a:r>
            <a:r>
              <a:rPr lang="en-US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th-TH" sz="3500" dirty="0">
                <a:latin typeface="Angsana New" panose="02020603050405020304" pitchFamily="18" charset="-34"/>
                <a:cs typeface="Angsana New" panose="02020603050405020304" pitchFamily="18" charset="-34"/>
              </a:rPr>
              <a:t>อาจพิจารณาช่วยเหลือตามที่เห็นสมควรเป็นรายๆไป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12954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4C6289E-8341-4B11-84EF-E283943A21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วัตถุประสงค์ของกองทุนหมุนเวียนฯ</a:t>
            </a:r>
            <a:endParaRPr lang="en-US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60FCE9C-BC78-487C-B9D8-D35A1FF4F2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27913"/>
            <a:ext cx="10761921" cy="51493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ให้กู้ยืมแก่เกษตรกรและผู้ยากจน  ในกรณีดังต่อไปนี้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1. เพื่อไถ่หรือไถ่ถอนที่ดินคืนจากการขายฝากหรือจำนอง </a:t>
            </a:r>
            <a:r>
              <a:rPr lang="th-TH" sz="28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เมื่อมีพฤติการณ์ว่าสิทธิหรือกรรมสิทธิ์ในที่ดินนั้น</a:t>
            </a:r>
            <a:br>
              <a:rPr lang="th-TH" sz="2800" u="sng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จะหลุดเป็นของเจ้าหนี้หรือบุคคลอื่นในที่สุด</a:t>
            </a:r>
            <a:endParaRPr lang="en-US" sz="2800" u="sng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2. เพื่อเป็นทุนในการประกอบอาชีพของผู้กู้ยืมให้มีรายได้สูงขึ้น</a:t>
            </a: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3. เพื่อชำระหนี้ตามสัญญากู้ยืมเงินซึ่งผู้กู้ยืมได้นำที่ดินหรือหนังสือแสดงสิทธิในที่ดินให้เจ้าหนี้ยึดถือไว้เป็นประกัน</a:t>
            </a:r>
            <a:r>
              <a:rPr lang="th-TH" sz="28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ก่อนหรือขณะ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ทำสัญญากู้ยืมเงิน</a:t>
            </a:r>
            <a:r>
              <a:rPr lang="th-TH" sz="28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เมื่อมีพฤติการณ์ว่าสิทธิหรือกรรมสิทธิ์ในที่ดินนั้นจะหลุดเป็นของเจ้าหนี้หรือบุคคลอื่นในที่สุด</a:t>
            </a:r>
            <a:endParaRPr lang="en-US" sz="2800" u="sng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4. เพื่อซื้อคืนที่ดินที่ได้สูญเสียสิทธิหรือกรรมสิทธิ์ไป เนื่องจากการขายฝาก จำนอง หรือการกู้ยืมเงิน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5. เพื่อซื้อที่ดินตามสิทธิแห่งกฎหมายว่าด้วยการเช่าที่ดินเพื่อเกษตรกรรม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896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72471D0-312C-4A25-9876-34DE1D65C7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4107" y="677309"/>
            <a:ext cx="4563140" cy="988828"/>
          </a:xfrm>
        </p:spPr>
        <p:txBody>
          <a:bodyPr>
            <a:normAutofit fontScale="90000"/>
          </a:bodyPr>
          <a:lstStyle/>
          <a:p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ผู้มีสิทธิ์ขอความช่วยเหลือ</a:t>
            </a:r>
            <a:r>
              <a:rPr lang="th-TH" dirty="0"/>
              <a:t/>
            </a:r>
            <a:br>
              <a:rPr lang="th-TH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CB3588C-1F1E-4AF8-90BD-0D1859243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4106" y="1282995"/>
            <a:ext cx="9868787" cy="5213498"/>
          </a:xfrm>
        </p:spPr>
        <p:txBody>
          <a:bodyPr>
            <a:noAutofit/>
          </a:bodyPr>
          <a:lstStyle/>
          <a:p>
            <a:pPr marL="514350" indent="-514350">
              <a:buAutoNum type="arabicPeriod"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เป็นเกษตรกร</a:t>
            </a:r>
          </a:p>
          <a:p>
            <a:pPr marL="514350" indent="-514350">
              <a:buAutoNum type="arabicPeriod"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เป็นผู้ยากจน</a:t>
            </a:r>
          </a:p>
          <a:p>
            <a:pPr marL="514350" indent="-514350">
              <a:buAutoNum type="arabicPeriod"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บิดามารดา หรือคู่สมรส หรือบุตรของเกษตรกรหรือผู้ยากจน</a:t>
            </a:r>
          </a:p>
          <a:p>
            <a:pPr marL="514350" indent="-514350" algn="thaiDist">
              <a:buAutoNum type="arabicPeriod"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กรณีผู้ถือครองกรรมสิทธิ์ในที่ดินมีอาชีพต้องห้าม ได้แก่ ข้าราชการ ข้าราชการบำนาญ ลูกจ้างประจำของส่วนราชการ พนักงานรัฐวิสาหกิจ พนักงงานบริษัท พนักงานห้างหุ้นส่วนจำกัด ผู้ที่สามารถขอกู้เงินแทนบุคคลเหล่านี้ได้คือคู่สมรสที่เป็นเกษตรกรหรือผู้ยากจนเท่านั้น</a:t>
            </a:r>
          </a:p>
          <a:p>
            <a:pPr marL="514350" indent="-514350" algn="thaiDist">
              <a:buAutoNum type="arabicPeriod"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กรณีผู้มีสิทธิ์ขอความช่วยเหลือมีอายุเกิน 60 ปี จะต้องจัดหาผู้กู้ร่วมที่มีอายุน้อยกว่า 60 ปี มาเป็นผู้กู้ร่วมด้วย (บุตร ทายาท หรือบุคคลอื่นที่ยินยอมเป็นผู้กู้ร่วมกัน ตามความจำเป็นและความเหมาสม 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กรณีไม่สามารถจัดหาผู้กู้ร่วมได้ ให้อยู่ในดุลยพินิจของคณะกรรมการ หรือคณะอนุกรรมการที่ได้รับมอบหมาย พิจารณาเป็นรายๆไป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860605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2F7F8823-2F3B-4821-953E-B9C26AAA2D32}"/>
              </a:ext>
            </a:extLst>
          </p:cNvPr>
          <p:cNvSpPr/>
          <p:nvPr/>
        </p:nvSpPr>
        <p:spPr>
          <a:xfrm>
            <a:off x="1892595" y="701747"/>
            <a:ext cx="75084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979170" algn="thaiDist">
              <a:spcAft>
                <a:spcPts val="0"/>
              </a:spcAft>
            </a:pPr>
            <a:r>
              <a:rPr lang="th-TH" sz="3200" b="1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การกู้ยืมเงินกองทุนเพื่อปลดเปลื้องหนี้สิน หรือซื้อคืนที่ดิน</a:t>
            </a:r>
            <a:endParaRPr lang="en-US" sz="3200" dirty="0">
              <a:solidFill>
                <a:srgbClr val="000000"/>
              </a:solidFill>
              <a:effectLst/>
              <a:latin typeface="Angsana New" panose="02020603050405020304" pitchFamily="18" charset="-34"/>
              <a:ea typeface="Courier New" panose="02070309020205020404" pitchFamily="49" charset="0"/>
              <a:cs typeface="Angsana New" panose="02020603050405020304" pitchFamily="18" charset="-3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A790BE40-E3FE-4DCC-8489-90F2F53F88AF}"/>
              </a:ext>
            </a:extLst>
          </p:cNvPr>
          <p:cNvSpPr/>
          <p:nvPr/>
        </p:nvSpPr>
        <p:spPr>
          <a:xfrm>
            <a:off x="868324" y="1508742"/>
            <a:ext cx="1073179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547370" algn="thaiDist">
              <a:spcAft>
                <a:spcPts val="0"/>
              </a:spcAft>
            </a:pPr>
            <a:r>
              <a:rPr lang="th-TH" sz="2800" b="1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 6</a:t>
            </a:r>
            <a: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ของระเบียบว่าด้วยการบริหารกองทุนหมุนเวียนฯ พ.ศ. 2561 </a:t>
            </a:r>
          </a:p>
          <a:p>
            <a:pPr indent="547370" algn="thaiDist">
              <a:spcAft>
                <a:spcPts val="0"/>
              </a:spcAft>
            </a:pPr>
            <a: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ผู้กู้ยืมเงินเพื่อไถ่หรือไถ่ถอนที่ดินคืนจากการขายฝาก จำนอง หรือชำระหนี้ตามสัญญากู้ยืมเงิน หรือซื้อคืนที่ดินที่ได้สูญเสียสิทธิหรือกรรมสิทธิ์ไป เนื่องจากการขายฝาก จำนอง หรือสัญญากู้ยืมเงิน ต้องเป็นเกษตรกร หรือ</a:t>
            </a:r>
            <a:b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</a:br>
            <a: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ผู้ยากจน หรือเป็นบิดา มารดา หรือคู่สมรส หรือบุตร ของเกษตรกรหรือผู้ยากจน โดยมีเงื่อนไขดังต่อไปนี้</a:t>
            </a:r>
            <a:endParaRPr lang="en-US" sz="2800" dirty="0">
              <a:solidFill>
                <a:srgbClr val="000000"/>
              </a:solidFill>
              <a:latin typeface="Angsana New" panose="02020603050405020304" pitchFamily="18" charset="-34"/>
              <a:ea typeface="Courier New" panose="02070309020205020404" pitchFamily="49" charset="0"/>
              <a:cs typeface="Angsana New" panose="02020603050405020304" pitchFamily="18" charset="-34"/>
            </a:endParaRPr>
          </a:p>
          <a:p>
            <a:pPr indent="540385" algn="thaiDist">
              <a:spcAft>
                <a:spcPts val="0"/>
              </a:spcAft>
            </a:pPr>
            <a: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(1) มีหนี้สินเนื่องจากการนำที่ดินไปขายฝาก จำนองไว้กับเจ้าหนี้ หรือกู้ยืมเงิน โดยได้นำที่ดินหรือหนังสือแสดงสิทธิในที่ดินให้เจ้าหนี้ยึดถือไว้เป็นประกันขณะทำสัญญากู้ยืมเงิน หรือได้สูญเสียสิทธิหรือกรรมสิทธิ์ในที่ดินไปแล้ว เนื่องจากการขายฝาก จำนอง หรือสัญญากู้ยืมเงิน ** </a:t>
            </a:r>
            <a:r>
              <a:rPr lang="th-TH" sz="2800" b="1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ดู ข้อ 6 ของประกาศกระทรวงเกษตรและสหกรณ์ เรื่อง หลักเกณฑ์ฯ ประกอบ</a:t>
            </a:r>
            <a:endParaRPr lang="en-US" sz="2800" b="1" dirty="0">
              <a:solidFill>
                <a:srgbClr val="000000"/>
              </a:solidFill>
              <a:latin typeface="Angsana New" panose="02020603050405020304" pitchFamily="18" charset="-34"/>
              <a:ea typeface="Courier New" panose="02070309020205020404" pitchFamily="49" charset="0"/>
              <a:cs typeface="Angsana New" panose="02020603050405020304" pitchFamily="18" charset="-34"/>
            </a:endParaRPr>
          </a:p>
          <a:p>
            <a:pPr indent="540385" algn="thaiDist">
              <a:spcAft>
                <a:spcPts val="0"/>
              </a:spcAft>
            </a:pPr>
            <a: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(2) มีหนี้สินอันเกิดจากเหตุสุจริตจำเป็นและเป็นภาระหนักแก่ผู้กู้ยืม ทำให้ผู้กู้ยืมมีโอกาสที่จะไถ่หรือ</a:t>
            </a:r>
            <a:b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</a:br>
            <a: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ไถ่ถอน หรือชำระหนี้ตามสัญญากู้ยืมเงิน หรือซื้อคืนที่ดิน ได้น้อยมาก </a:t>
            </a:r>
            <a:endParaRPr lang="en-US" sz="2800" dirty="0">
              <a:solidFill>
                <a:srgbClr val="000000"/>
              </a:solidFill>
              <a:latin typeface="Angsana New" panose="02020603050405020304" pitchFamily="18" charset="-34"/>
              <a:ea typeface="Courier New" panose="02070309020205020404" pitchFamily="49" charset="0"/>
              <a:cs typeface="Angsana New" panose="02020603050405020304" pitchFamily="18" charset="-34"/>
            </a:endParaRPr>
          </a:p>
          <a:p>
            <a:pPr indent="540385" algn="thaiDist">
              <a:spcAft>
                <a:spcPts val="0"/>
              </a:spcAft>
            </a:pPr>
            <a:r>
              <a:rPr lang="th-TH" sz="28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(3) เป็นผู้ที่ธนาคารไม่อนุมัติให้กู้ยืมเงินเพื่อการนี้ </a:t>
            </a:r>
            <a:endParaRPr lang="en-US" sz="2800" dirty="0">
              <a:solidFill>
                <a:srgbClr val="000000"/>
              </a:solidFill>
              <a:effectLst/>
              <a:latin typeface="Angsana New" panose="02020603050405020304" pitchFamily="18" charset="-34"/>
              <a:ea typeface="Courier New" panose="02070309020205020404" pitchFamily="49" charset="0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406296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7D73C18-82B6-43C2-B41C-050D93A864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4495" y="700438"/>
            <a:ext cx="10007011" cy="62319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ข้อ 6 ของประกาศกระทรวงเกษตรและสหกรณ์ เรื่องหลักเกณฑ์การช่วยเหลือเกษตรกร</a:t>
            </a:r>
            <a:br>
              <a:rPr lang="th-TH" sz="3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000" b="1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และผู้ยากจนฯ</a:t>
            </a:r>
          </a:p>
          <a:p>
            <a:pPr marL="0" indent="0" algn="thaiDist">
              <a:buNone/>
            </a:pP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การพิจารณาหนี้สินในกรณีผู้กู้ยืมประสงค์จะขอกู้เงินเพื่อไถ่หรือไถ่ถอนที่ดินคืนจากการขายฝาก จำนอง หรือชำระหนี้ตามสัญญากู้ยืมเงิน หรือซื้อคืนที่ดินที่ได้สูญเสียสิทธิหรือกรรมสิทธิ์ไปเนื่องจากการขายฝาก จำนอง หรือสัญญากู้ยืมเงิน ตามข้อ 6 (1) ของระเบียบว่าด้วยการบริหารกองทุนหมุนเวียนเพื่อการกู้ยืมแก่เกษตรกรและผู้ยากจน พ.ศ. 2561 ต้องเป็นกรณีดังต่อไปนี้</a:t>
            </a:r>
          </a:p>
          <a:p>
            <a:pPr marL="0" indent="0" algn="thaiDist">
              <a:buNone/>
            </a:pP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(1) มีมูลหนี้ตามสัญญากู้ยืมเงินหลายฉบับและนำโฉนดที่ดิน </a:t>
            </a:r>
            <a:r>
              <a:rPr lang="th-TH" sz="2800" dirty="0" err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นส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.3ก หรือ </a:t>
            </a:r>
            <a:r>
              <a:rPr lang="th-TH" sz="2800" dirty="0" err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นส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.3 </a:t>
            </a:r>
            <a:b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ให้เจ้าหนี้ยึดถือไว้เป็นประกัน ให้พิจารณาเฉพาะมูลหนี้ตามสัญญากู้ยืมเงินฉบับแรกเท่านั้น</a:t>
            </a:r>
            <a:endParaRPr lang="en-US" sz="2800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buNone/>
            </a:pP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(2) มีมูลหนี้ตามสัญญากู้ยืมเงินและนำโฉนดที่ดิน </a:t>
            </a:r>
            <a:r>
              <a:rPr lang="th-TH" sz="2800" dirty="0" err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นส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.3ก หรือ </a:t>
            </a:r>
            <a:r>
              <a:rPr lang="th-TH" sz="2800" dirty="0" err="1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นส</a:t>
            </a:r>
            <a:r>
              <a:rPr lang="th-TH" sz="2800" dirty="0">
                <a:solidFill>
                  <a:schemeClr val="tx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.3 ให้เจ้าหนี้ยึดถือไว้เป็นประกัน และมีมูลหนี้ตามสัญญาจำนองหรือสัญญาขายฝากด้วย ให้พิจารณาเฉพาะมูลหนี้ตามสัญญาจำนองหรือสัญญาขายฝากเท่านั้น</a:t>
            </a:r>
            <a:endParaRPr lang="en-US" sz="2800" dirty="0">
              <a:solidFill>
                <a:schemeClr val="tx1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307617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8DB8C7-78B6-452D-B973-D041CF391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4608" y="502522"/>
            <a:ext cx="8572500" cy="5197656"/>
          </a:xfrm>
        </p:spPr>
        <p:txBody>
          <a:bodyPr>
            <a:normAutofit/>
          </a:bodyPr>
          <a:lstStyle/>
          <a:p>
            <a:r>
              <a:rPr lang="th-TH" dirty="0"/>
              <a:t/>
            </a:r>
            <a:br>
              <a:rPr lang="th-TH" dirty="0"/>
            </a:br>
            <a:r>
              <a:rPr lang="th-TH" dirty="0"/>
              <a:t/>
            </a:r>
            <a:br>
              <a:rPr lang="th-TH" dirty="0"/>
            </a:br>
            <a:r>
              <a:rPr lang="th-TH" sz="3100" dirty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31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1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ข้อ 7 </a:t>
            </a:r>
            <a:r>
              <a:rPr lang="th-TH" sz="31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ของระเบียบว่าด้วยการบริหารกองทุนหมุนเวียนฯ พ.ศ. 2561 </a:t>
            </a:r>
            <a:r>
              <a:rPr lang="th-TH" sz="31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3100" b="1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1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th-TH" sz="3100" b="1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1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ที่ดินที่จะไถ่หรือไถ่ถอน หรือซื้อคืน จะต้องเป็นที่ดินของเกษตรกรหรือผู้ยากจน หรือเป็นของบิดา มารดา หรือคู่สมรส หรือบุตร ของเกษตรกรหรือผู้ยากจน</a:t>
            </a:r>
            <a:br>
              <a:rPr lang="th-TH" sz="31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100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** </a:t>
            </a:r>
            <a:r>
              <a:rPr lang="th-TH" sz="3100" b="1" dirty="0">
                <a:solidFill>
                  <a:srgbClr val="000000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ดู ข้อ 7 ของประกาศกระทรวงเกษตรและสหกรณ์ เรื่อง หลักเกณฑ์ฯ ประกอบ</a:t>
            </a:r>
            <a:r>
              <a:rPr lang="en-US" b="1" dirty="0">
                <a:solidFill>
                  <a:srgbClr val="000000"/>
                </a:solidFill>
                <a:latin typeface="Courier New" panose="02070309020205020404" pitchFamily="49" charset="0"/>
                <a:ea typeface="Courier New" panose="02070309020205020404" pitchFamily="49" charset="0"/>
              </a:rPr>
              <a:t/>
            </a:r>
            <a:br>
              <a:rPr lang="en-US" b="1" dirty="0">
                <a:solidFill>
                  <a:srgbClr val="000000"/>
                </a:solidFill>
                <a:latin typeface="Courier New" panose="02070309020205020404" pitchFamily="49" charset="0"/>
                <a:ea typeface="Courier New" panose="02070309020205020404" pitchFamily="49" charset="0"/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B64CC824-C870-4B0A-8366-3BA1303B3E46}"/>
              </a:ext>
            </a:extLst>
          </p:cNvPr>
          <p:cNvSpPr/>
          <p:nvPr/>
        </p:nvSpPr>
        <p:spPr>
          <a:xfrm>
            <a:off x="2399414" y="522123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h-TH" dirty="0"/>
              <a:t/>
            </a:r>
            <a:br>
              <a:rPr lang="th-TH" dirty="0"/>
            </a:b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ลักษณะที่ดินที่ขอรับความช่วยเหลือ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25574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B8DB8C7-78B6-452D-B973-D041CF391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730436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ลักษณะที่ดินที่ขอรับความช่วยเหลือ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30F7886-833A-47D3-A3E7-E87C1BB334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644501"/>
            <a:ext cx="8915400" cy="4483063"/>
          </a:xfrm>
        </p:spPr>
        <p:txBody>
          <a:bodyPr>
            <a:normAutofit lnSpcReduction="10000"/>
          </a:bodyPr>
          <a:lstStyle/>
          <a:p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น.ส.4จ (โฉนด) หรือ น.ส.3 ก หรือ น.ส.3 ที่ได้ทำการขายฝาก หรือสัญญาจำนอง หรือสัญญากู้เงินและยังอยู่ในระยะสัญญา ซึ่งเป็นกรรมมสิทธิ์หรือสิทธิครอบครองของผู้ยืม หรือของบิดา มารดา หรือคู่สมรส หรือบุตรของผู้กู้ยืม</a:t>
            </a:r>
          </a:p>
          <a:p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ที่ดินที่ขอรับความช่วยเหลือ ต้องไม่มีลักษณะดังต่อไปนี้</a:t>
            </a:r>
          </a:p>
          <a:p>
            <a:pPr marL="0" indent="0"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(1) เป็นที่ดินซึ่งมีข้อจำกัดการห้ามไม่ให้โอนภายในสิบปี ตามมาตรา </a:t>
            </a:r>
            <a:r>
              <a:rPr lang="en-US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58 </a:t>
            </a: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ทวิ แห่งประมวลกฎหมายที่ดิน เว้นแต่ที่ดินซึ่งมีข้อจำกัดเช่นว่านั้น ขณะใช้เป็นหลักประกันจำนองมีระยะเวลาที่ห้ามไม่ให้โอน คงเหลือไม่เกินห้าปี</a:t>
            </a:r>
            <a:endParaRPr lang="en-US" sz="3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(2) เป็นที่ดินซึ่งอยู่ในเขตป่าสงวนแห่งชาติ ตามกฎหมายว่าด้วยป่าสงวนแห่งชาติ </a:t>
            </a:r>
            <a:b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หรืออยู่ในเขตสงวนหวงห้ามของทางราชการ</a:t>
            </a:r>
            <a:endParaRPr lang="en-US" sz="3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buNone/>
            </a:pPr>
            <a:endParaRPr lang="th-TH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8545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151CDE8-1597-404A-B92B-93224C4AD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4702" y="709170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ลักษณะเจ้าหนี้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4E7063C-844F-4368-9D3F-97F254652E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467293"/>
            <a:ext cx="8915400" cy="4681537"/>
          </a:xfrm>
        </p:spPr>
        <p:txBody>
          <a:bodyPr>
            <a:normAutofit fontScale="92500" lnSpcReduction="10000"/>
          </a:bodyPr>
          <a:lstStyle/>
          <a:p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เจ้าหนี้บุคคลทั่วไป</a:t>
            </a:r>
          </a:p>
          <a:p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เจ้าหนี้นิติบุคคล ได้แก่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ธนาคารพาณิชย์ตามกฎหมายว่าด้วยการธนาคารพาณิชย์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ธนาคารเพื่อการเกษตรและสหกรณ์การเกษตร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ธนาคารอาคารสงเคราะห์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ธนาคารออมสิน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ธนาคารพัฒนาวิสาหกิจขนาดกลางและขนาดย่อมแห่งประเทศไทย </a:t>
            </a:r>
          </a:p>
          <a:p>
            <a:pPr marL="0" indent="0">
              <a:spcBef>
                <a:spcPts val="0"/>
              </a:spcBef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บริษัทหรือห้างหุ้นส่วนจำกัดที่จดทะเบียนกับกระทรวงพาณิชย์ และมีวัตถุประสงค์ในการให้กู้ยืมเงิน สหกรณ์ที่มีวัตถุประสงค์ในการให้กู้ยืมเงิน ตามกฎหมายว่าด้วยการสหกรณ์</a:t>
            </a:r>
          </a:p>
          <a:p>
            <a:pPr marL="0" indent="0">
              <a:spcBef>
                <a:spcPts val="0"/>
              </a:spcBef>
              <a:buNone/>
            </a:pPr>
            <a:endParaRPr lang="th-TH" sz="3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th-TH" sz="3000" dirty="0">
                <a:latin typeface="Angsana New" panose="02020603050405020304" pitchFamily="18" charset="-34"/>
                <a:cs typeface="Angsana New" panose="02020603050405020304" pitchFamily="18" charset="-34"/>
              </a:rPr>
              <a:t>	**ต้องเป็นหนี้ที่มีคำพิพากษาถึงที่สุดแล้ว </a:t>
            </a:r>
            <a:endParaRPr lang="en-US" sz="30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>
              <a:spcBef>
                <a:spcPts val="0"/>
              </a:spcBef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24339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77CB801-59AF-4F80-9EA8-696A0053A4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วงเงินที่ให้กู้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9889F21-A53F-497E-9F61-9F665459CE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540188"/>
            <a:ext cx="8915400" cy="524338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1. 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เพื่อปลดเปลื้องหนี้สิน หรือซื้อคืน หรือซื้อที่นาเช่า 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ไม่เกินรายละ 2,500,000 บาท</a:t>
            </a:r>
            <a:endParaRPr lang="en-US" sz="28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  วงเงินที่มีคณะอนุกรรมการบริหารกองทุนหมุนเวียนเพื่อการกู้ยืมแก่เกษตรกรและผู้ยากจน (อบก.) ส่วน</a:t>
            </a:r>
            <a:r>
              <a:rPr lang="th-TH" altLang="en-US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ต่างๆ</a:t>
            </a:r>
            <a:r>
              <a:rPr lang="th-TH" alt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มีอำนาจอนุมัติ ดังนี้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  อบก.ส่วนอำเภอ 300,000 บาท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  อบก.ส่วนจังหวัด 300,00 - 500,000 บาท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th-TH" alt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  อบก.ส่วนกลาง </a:t>
            </a:r>
            <a:r>
              <a:rPr lang="en-US" alt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500</a:t>
            </a:r>
            <a:r>
              <a:rPr lang="th-TH" alt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,000 - 2,500,0000 บาท และทุกวงเงินของ กทม.</a:t>
            </a: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2. เพื่อการประกอบอาชีพ</a:t>
            </a: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2.1 ไม่เกิน 100,000 บาท/โครงการ</a:t>
            </a: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2.2 ไม่เกิน   30,000 บาท/โครงการ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0738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246F50E-2264-47BB-ABCD-112231B50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2113" y="698538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หลักประกันเงินกู้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ED1FAFB-690B-4F09-843C-89396B07DC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Autofit/>
          </a:bodyPr>
          <a:lstStyle/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ราคาประเมินที่ดินให้ใช้ราคาประเมินของ</a:t>
            </a:r>
            <a:r>
              <a:rPr 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ธ.ก.ส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. กรณีที่มีสิ่งปลูกสร้างอยู่บนที่ดินนั้น ให้ธนาคารประเมินราคาสิ่งปลูกสร้างรวมด้วย 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กรณีการประเมินสิ่งปลูกสร้างอยู่บนที่ดินที่ใช้เป็นหลักประกันเงินกู้ หากสิ่งปลูกสร้างมีการประกันวินาศภัยให้ประเมินราคาในอัตราร้อยละ 50 และกรณีไม่มีการประกันวินาศภัย ให้ประเมินราคาในอัตราร้อยละ 30ของราคาสิ่งปลูกสร้างที่หักค่าเสื่อมราคาแล้ว แล้วนำราคาที่ดินและสิ่งปลูกสร้างที่ประเมินได้ดังกล่าว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มารวมกันเป็นราคาประเมินหลักประกัน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กรณีที่ที่ดินที่นำมาจำนองเป็นประกันมีราคาประเมินน้อยกว่าจำนวนเงินที่ให้กู้ แต่ไม่น้อยกว่าร้อยละ 70ของจำนวนเงินที่ให้กู้ ให้นำที่ดินแปลงอื่น ซึ่งมิได้จำนองเป็นประกันต่อเจ้าหนี้รายอื่นมาจำนองเป็นประกันเพิ่มเติม หรืออาจให้จัดหาบุคคลมา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คํ้า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ประกันตามหลักเกณฑ์การใช้บุคคลค้ำประกันร่วมด้วยก็ได้ เพื่อให้หลักประกันไม่น้อยกว่าจำนวนเงินที่ให้กู้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960532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1DB01023-DE09-48A6-81BE-8E134D1EDB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19448" y="1646459"/>
            <a:ext cx="9766004" cy="5211541"/>
          </a:xfrm>
        </p:spPr>
        <p:txBody>
          <a:bodyPr>
            <a:noAutofit/>
          </a:bodyPr>
          <a:lstStyle/>
          <a:p>
            <a:pPr algn="thaiDist"/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กรณีที่ดินที่นำมาจำนองเป็นประกันมีราคาประเมินน้อยกว่าจำนวนเงินที่ให้กู้ แต่ไม่น้อยกว่า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ร้อยละ 50 ของจำนวนเงินที่ให้กู้ ให้ผู้ขอกู้จัดหาที่ดินแปลงอื่นที่มิได้จำนองเป็นประกันต่อเจ้าหนี้รายอื่นมาจำนองเป็นประกันเพิ่มเติม เพื่อให้หลักประกันไม่น้อยกว่าจำนวนเงินที่ให้กู้ 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(ไม่สามารถเสนอบุคคลค้ำประกันได้)</a:t>
            </a:r>
          </a:p>
          <a:p>
            <a:pPr algn="thaiDist"/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กรณีที่ดินและสิ่งปลูกสร้างมีราคาประเมินน้อยกว่าร้อยละ 50 ไม่อยู่ในหลักเกณฑ์การขอกู้เงิน 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ให้ฝ่ายเลขานุการ อบก. ส่วน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ต่างๆ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ที่ได้รับผลวิเคราะห์จาก 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ธ.ก.ส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. ยุติเรื่องและแจ้งให้ผู้ขอกู้ทราบ</a:t>
            </a:r>
          </a:p>
        </p:txBody>
      </p:sp>
    </p:spTree>
    <p:extLst>
      <p:ext uri="{BB962C8B-B14F-4D97-AF65-F5344CB8AC3E}">
        <p14:creationId xmlns:p14="http://schemas.microsoft.com/office/powerpoint/2010/main" val="23154325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0A2E587-1C54-489B-B592-11F77267E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4619" y="712381"/>
            <a:ext cx="10515600" cy="1325563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หลักเกณฑ์การใช้บุคคลค้ำประกัน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5DE75B0-7DA7-4A7F-9AF6-E3CB8FE6B3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54619" y="1375162"/>
            <a:ext cx="9794358" cy="5273749"/>
          </a:xfrm>
        </p:spPr>
        <p:txBody>
          <a:bodyPr>
            <a:normAutofit/>
          </a:bodyPr>
          <a:lstStyle/>
          <a:p>
            <a:pPr marL="0" indent="0" algn="thaiDist"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(1) เป็นข้าราชการพลเรือน ตำแหน่งประเภทวิชาการระดับปฏิบัติการ หรือตำแหน่งประเภททั่วไประดับปฏิบัติงาน หรือข้าราชการอื่นที่เทียบเท่า โดยค้ำประกันเงินกู้ได้ในวงเงิน</a:t>
            </a:r>
            <a:r>
              <a:rPr lang="th-TH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ไม่เกินรายละหกหมื่นบาท</a:t>
            </a:r>
          </a:p>
          <a:p>
            <a:pPr marL="0" indent="0" algn="thaiDist"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(2) เป็นข้าราชการพลเรือน ตำแหน่งประเภทวิชาการระดับชำนาญการ หรือตำแหน่งประเภททั่วไประดับชำนาญงานขึ้นไป หรือข้าราชการอื่นที่เทียบเท่า โดยค้ำประกันเงินกู้ได้ในวงเงิน</a:t>
            </a:r>
            <a:r>
              <a:rPr lang="th-TH" sz="24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ไม่เกินรายละหนึ่งแสนบาท</a:t>
            </a:r>
          </a:p>
          <a:p>
            <a:pPr marL="0" indent="0"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(3) ความตาม (1) และ (2) ให้ใช้บังคับกับพนักงานรัฐวิสาหกิจ โดยอนุโลม</a:t>
            </a:r>
          </a:p>
          <a:p>
            <a:pPr marL="0" indent="0" algn="thaiDist"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(4) กรณีไม่อาจจัดหาบุคคลตาม (1) – (3) มาค้ำประกันได้ ให้จัดหาบุคคลทั่วไป โดยค้ำประกันเงินกู้ได้ในวงเงินไม่เกินรายละหกหมื่นบาท</a:t>
            </a:r>
          </a:p>
          <a:p>
            <a:pPr marL="0" indent="0" algn="thaiDist"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 บุคคลตาม (1) – (3) ต้องมีหนังสือรับรองจากหน่วยงานต้นสังกัด เพื่อแสดงสถานะ ระดับการทำงาน อัตราเงินเดือน และข้อภาระผูกพันอันต้องรับผิดใน</a:t>
            </a:r>
            <a:r>
              <a:rPr lang="th-TH" sz="24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การทำ</a:t>
            </a: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สัญญาค้ำประกันเงินกู้ราย</a:t>
            </a:r>
            <a:r>
              <a:rPr lang="th-TH" sz="24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อื่นๆ</a:t>
            </a:r>
            <a:endParaRPr lang="th-TH" sz="24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0" indent="0" algn="thaiDist">
              <a:buNone/>
            </a:pP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 บุคคลค้ำประกันตามวรรคแรก สามารถค้ำประกันผู้กู้ยืมได้ไม่เกินหนึ่งราย ซึ่งต้องไม่เป็นกรรมการในกองทุน และ</a:t>
            </a:r>
            <a: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/>
            </a:r>
            <a:br>
              <a:rPr lang="en-US" sz="24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4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มีอายุไม่เกินหกสิบปี ทั้งนี้ ต้องเป็นบุคคลซึ่งประกอบอาชีพและไม่มีความสัมพันธ์กับผู้กู้ยืมในฐานะบิดา มารดา บุตร หรือคู่สมรส โดยให้ธนาคารเป็นผู้พิจารณาคุณสมบัติและตรวจสอบตามความเหมาะสมของบุคคลค้ำประกัน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48057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42A3C84-92A4-463E-8F78-C03E639C1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719803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กรณีมีข้อโต้แย้งหรืออุทธรณ์การประเมินราคาหลักประกันของ </a:t>
            </a:r>
            <a:r>
              <a:rPr lang="th-TH" sz="3200" b="1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ธ.ก.ส</a:t>
            </a: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BE6AF92-A249-4C2F-B111-16E0C93F6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2133600"/>
            <a:ext cx="9602788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มติ คณะกรรมการบริหารกองทุนหมุนเวียนฯ เมื่อวันที่ 10 พฤษภาคม 2561</a:t>
            </a:r>
          </a:p>
          <a:p>
            <a:pPr marL="0" indent="0">
              <a:buNone/>
            </a:pP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ยกเลิกมติ กชก. ในคราวประชุมครั้งที่ 1/2550 เมื่อวันที่ 24 มกราคม 2550</a:t>
            </a:r>
            <a:b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เรื่อง แต่งตั้งคณะทำงานร่วมประเมินราคาทรัพย์สินที่ดินและสิ่งปลูกสร้างหลักประกัน 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และมีมติให้การประเมินราคาทรัพย์สินที่ดินและสิ่งปลูกสร้างหลักประกันของ ธ</a:t>
            </a:r>
            <a:r>
              <a:rPr lang="en-US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ก</a:t>
            </a:r>
            <a:r>
              <a:rPr lang="en-US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ส</a:t>
            </a:r>
            <a:r>
              <a:rPr lang="en-US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.</a:t>
            </a:r>
            <a:r>
              <a:rPr lang="th-TH" sz="3200" u="sng" dirty="0">
                <a:latin typeface="Angsana New" panose="02020603050405020304" pitchFamily="18" charset="-34"/>
                <a:cs typeface="Angsana New" panose="02020603050405020304" pitchFamily="18" charset="-34"/>
              </a:rPr>
              <a:t> ถือว่าเป็นที่สิ้นสุด </a:t>
            </a:r>
            <a:endParaRPr lang="en-US" sz="3200" u="sng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130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675A75-4DE7-4FC1-828A-9C2290F0F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751700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อัตราดอกเบี้ยและการชำระคืนดอกเบี้ยและเงินต้น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983B340-0EBD-469E-9124-2E5BE8DA4E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644501"/>
            <a:ext cx="8915400" cy="3777622"/>
          </a:xfrm>
        </p:spPr>
        <p:txBody>
          <a:bodyPr>
            <a:normAutofit/>
          </a:bodyPr>
          <a:lstStyle/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อัตราดอกเบี้ยร้อยละ 5 ต่อปี ในกรณีที่เห็นสมควร คณะกรรมการบริหารกองทุนหมุนเวียนฯ อาจเปลี่ยนแปลงอัตราดอกเบี้ยได้ 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ระยะเวลาการชำระคืนเงินกู้ไม่เกิน 20 ปี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350121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3441C8-2365-4969-9227-CC9B5AA4C7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721905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มาตรการในการพัฒนาและฟื้นฟูอาชีพของลูกหนี้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B6E802C-ABE8-4742-9095-A2BA9D5EA1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มาตรการสร้างแรงจูงใจหรือการลดดอกเบี้ย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มาตรการเปลี่ยนตัวลูกหนี้</a:t>
            </a:r>
          </a:p>
          <a:p>
            <a:r>
              <a:rPr lang="th-TH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ฟื้นฟูอาชีพ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มาตรการปรับโครงสร้างหนี้</a:t>
            </a:r>
          </a:p>
          <a:p>
            <a:r>
              <a:rPr lang="th-TH" sz="2800" dirty="0" smtClean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ประนอมหนี้ (ตีทรัพย์)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มาตรการดำเนินการทางกฎหมาย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มาตรการตัดหนี้สูญ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4" name="Right Brace 3">
            <a:extLst>
              <a:ext uri="{FF2B5EF4-FFF2-40B4-BE49-F238E27FC236}">
                <a16:creationId xmlns="" xmlns:a16="http://schemas.microsoft.com/office/drawing/2014/main" id="{5C64BB51-65BC-44B2-9EC7-3F67E1F8A074}"/>
              </a:ext>
            </a:extLst>
          </p:cNvPr>
          <p:cNvSpPr/>
          <p:nvPr/>
        </p:nvSpPr>
        <p:spPr>
          <a:xfrm>
            <a:off x="6507126" y="3491345"/>
            <a:ext cx="715926" cy="2282134"/>
          </a:xfrm>
          <a:prstGeom prst="righ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7D2856B5-57C3-477F-A796-EB3CF1C3DA0C}"/>
              </a:ext>
            </a:extLst>
          </p:cNvPr>
          <p:cNvSpPr txBox="1"/>
          <p:nvPr/>
        </p:nvSpPr>
        <p:spPr>
          <a:xfrm>
            <a:off x="7780270" y="4340024"/>
            <a:ext cx="35619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dirty="0">
                <a:latin typeface="Angsana New" panose="02020603050405020304" pitchFamily="18" charset="-34"/>
                <a:cs typeface="Angsana New" panose="02020603050405020304" pitchFamily="18" charset="-34"/>
              </a:rPr>
              <a:t>อำนาจของ อบก. ส่วนกลาง</a:t>
            </a:r>
            <a:endParaRPr lang="en-US" sz="32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D0D57E4-DEDC-484A-AAB2-A4FA715FA4E1}"/>
              </a:ext>
            </a:extLst>
          </p:cNvPr>
          <p:cNvSpPr txBox="1"/>
          <p:nvPr/>
        </p:nvSpPr>
        <p:spPr>
          <a:xfrm>
            <a:off x="8683272" y="2393203"/>
            <a:ext cx="2817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อำนาจของ อบก. ส่วน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ต่างๆ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9" name="Right Brace 3">
            <a:extLst>
              <a:ext uri="{FF2B5EF4-FFF2-40B4-BE49-F238E27FC236}">
                <a16:creationId xmlns="" xmlns:a16="http://schemas.microsoft.com/office/drawing/2014/main" id="{5C64BB51-65BC-44B2-9EC7-3F67E1F8A074}"/>
              </a:ext>
            </a:extLst>
          </p:cNvPr>
          <p:cNvSpPr/>
          <p:nvPr/>
        </p:nvSpPr>
        <p:spPr>
          <a:xfrm>
            <a:off x="7641265" y="2348346"/>
            <a:ext cx="577944" cy="675409"/>
          </a:xfrm>
          <a:prstGeom prst="rightBrace">
            <a:avLst>
              <a:gd name="adj1" fmla="val 8333"/>
              <a:gd name="adj2" fmla="val 48443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93100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ED8BEB-D439-4FFD-A12E-D0A7076057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39680" y="609675"/>
            <a:ext cx="10515600" cy="1325563"/>
          </a:xfrm>
        </p:spPr>
        <p:txBody>
          <a:bodyPr>
            <a:normAutofit/>
          </a:bodyPr>
          <a:lstStyle/>
          <a:p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ประกาศกระทรวงเกษตรและสหกรณ์ เรื่องหลักเกณฑ์การช่วยเหลือเกษตรกรและ</a:t>
            </a:r>
            <a:b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ผู้ยากจนฯ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8D56F41-1607-4E5D-9039-AC9B1AF37A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403" y="1935238"/>
            <a:ext cx="9251211" cy="4688847"/>
          </a:xfrm>
        </p:spPr>
        <p:txBody>
          <a:bodyPr>
            <a:normAutofit/>
          </a:bodyPr>
          <a:lstStyle/>
          <a:p>
            <a:pPr algn="thaiDist"/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ข้อ 17 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เมื่อลูกหนี้ปฏิบัติตามสัญญาติดต่อกัน โดยไม่มีหนี้ค้างชำระ ณ วันต้นปีบัญชีปัจจุบัน เพื่อเป็นการจูงใจให้ลูกหนี้ชำระหนี้คืนกองทุน ให้ลดอัตราดอกเบี้ยลงจากเดิม ร้อยละหนึ่ง คงเหลืออัตราร้อยละสี่ต่อปี ร้อยละสามต่อปีและร้อยละสองต่อปี ตามลำดับ และให้คงที่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ร้อยละสองต่อปี ติดต่อกันจนครบตามสัญญา ทั้งนี้ หากลูกหนี้ผิดสัญญางวดใดงวดหนึ่ง 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ให้คิดอัตราดอกเบี้ยร้อยละห้าต่อปี</a:t>
            </a:r>
          </a:p>
          <a:p>
            <a:pPr algn="thaiDist"/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ข้อ 18 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กรณีลูกหนี้ประสบภัยธรรมชาติหรือภัยพิบัติ ตามประกาศของทางราชการ ให้งดคิดดอกเบี้ยเป็นเวลาหนึ่งปี นับตั้งแต่ลูกหนี้ประสบภัยธรรมชาติหรือภัยพิบัติ และในปีถัดไปให้ลดอัตราดอกเบี้ยที่ต้องชำระในปัจจุบัน ร้อยละสองต่อปี เป็นเวลาสองปี เว้นแต่ลูกหนี้มีอัตราดอกเบี้ยที่ต้องชำระน้อยกว่าร้อยละสองต่อปี ให้งดคิดอัตราดอกเบี้ยเป็นเวลาสองปี โดยการพิจารณาของคณะกรรมการ</a:t>
            </a:r>
          </a:p>
          <a:p>
            <a:pPr algn="thaiDist"/>
            <a:endParaRPr lang="en-US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359418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46FD83A-91D2-4216-8E61-150879EF71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762334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สถานที่ติดต่อขอรับความช่วยเหลือ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A664E15-598E-4F71-AF5A-370CCA819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5" y="1644502"/>
            <a:ext cx="8915400" cy="37776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h-TH" b="1" dirty="0"/>
              <a:t>  </a:t>
            </a: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ส่วนกลาง</a:t>
            </a: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	สำนักบริหารกองทุนเพื่อช่วยเหลือเกษตรกรและรับเรื่องร้องเรียน สำนักงานปลัดกระทรวงเกษตรและสหกรณ์</a:t>
            </a:r>
          </a:p>
          <a:p>
            <a:pPr marL="0" indent="0">
              <a:buNone/>
            </a:pP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  ส่วนภูมิภาค</a:t>
            </a:r>
          </a:p>
          <a:p>
            <a:pPr marL="0" indent="0">
              <a:buNone/>
            </a:pPr>
            <a:r>
              <a:rPr lang="th-TH" sz="2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สำนักงานเกษตรและสหกรณ์จังหวัด</a:t>
            </a: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	สำนักงานเกษตรอำเภอ</a:t>
            </a:r>
          </a:p>
          <a:p>
            <a:pPr marL="0" indent="0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ธ.ก.ส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. สาขาอำเภอ ตามภูมิลำเนาทะเบียนบ้านของผู้ขอความช่วยเหลือ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3220942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30B4406-B7FD-43D7-9A8A-D9EC46486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681037"/>
            <a:ext cx="8911687" cy="1280890"/>
          </a:xfrm>
        </p:spPr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เอกสารประกอบคำขอกู้เงินกองทุนหมุนเวียนฯ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BDE8F16-6813-4D16-BF20-5971BBC06F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2926" y="1687401"/>
            <a:ext cx="7805716" cy="5074905"/>
          </a:xfrm>
        </p:spPr>
        <p:txBody>
          <a:bodyPr>
            <a:noAutofit/>
          </a:bodyPr>
          <a:lstStyle/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สำเนาบัตรประชาชนของผู้ขอกู้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สำเนาทะเบียนบ้านของผู้ขอกู้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สำเนาเอกสารสิทธิในที่ดิน 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สำเนาหลักฐานการเป็นหนี้</a:t>
            </a:r>
            <a:r>
              <a:rPr lang="en-US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(สัญญาจำนอง ขายฝาก สัญญาเงินกู้)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สำเนาคำฟ้องและคำพิพากษาของศาล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สำเนาหลักฐานการขายที่ดินคืนจากเจ้าหนี้ กรณีการซื้อที่ดินคืน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หนังสือการบอกขายที่นาของผู้ให้เช่า </a:t>
            </a:r>
          </a:p>
          <a:p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สำเนาเอกสาร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อื่นๆ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ที่เกี่ยวข้อง</a:t>
            </a:r>
          </a:p>
        </p:txBody>
      </p:sp>
    </p:spTree>
    <p:extLst>
      <p:ext uri="{BB962C8B-B14F-4D97-AF65-F5344CB8AC3E}">
        <p14:creationId xmlns:p14="http://schemas.microsoft.com/office/powerpoint/2010/main" val="24160138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6DB7E06-59F5-4C6C-A1E6-2B3CB659E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sz="32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เอกสารสิทธิในที่ดิน</a:t>
            </a:r>
            <a:endParaRPr lang="en-US" sz="3200" b="1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5D04B2F-60F3-4D75-A957-ACED87597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13305" y="1601971"/>
            <a:ext cx="10371877" cy="5000847"/>
          </a:xfrm>
        </p:spPr>
        <p:txBody>
          <a:bodyPr>
            <a:normAutofit/>
          </a:bodyPr>
          <a:lstStyle/>
          <a:p>
            <a:pPr marL="457200" lvl="1" indent="0" algn="thaiDist">
              <a:buNone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             ตามประมวลกฎหมายในที่ดิน หมวด 1 บทเบ็ดเสร็จทั่วไปของประมวลกฎหมายที่ดิน มาตรา 1 “สิทธิในที่ดิน” หมายความว่า กรรมสิทธิ์และให้หมายความรวมถึงสิทธิครอบครองด้วย หมายความว่า สิทธิในที่ดิน ทุกคนที่อยู่อาศัยในที่ดินโดยชอบด้วยกฎหมายย่อมมีสิทธิในที่ดินนั้น คือ อาจมีสิทธิครอบครองหรือมีกรรมสิทธิ์</a:t>
            </a:r>
          </a:p>
          <a:p>
            <a:pPr marL="1714500" lvl="3" indent="-342900">
              <a:buAutoNum type="arabicPeriod"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กรรมสิทธิ์ ที่ดินที่เจ้าของจะมีกรรมสิทธิ์ ได้แก่ ที่ดินมีโฉนดที่ดิน</a:t>
            </a:r>
          </a:p>
          <a:p>
            <a:pPr marL="1714500" lvl="3" indent="-342900">
              <a:buAutoNum type="arabicPeriod"/>
            </a:pP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สิทธิครอบครอง ที่ดินที่เจ้าของจะมีสิทธิครอบครอง ได้แก่ ที่ดินที่มีหนังสือรับรองการ</a:t>
            </a:r>
            <a:b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</a:b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ทำประโยชน์แบบ น.ส. 3, น.ส. 3ก หรือ </a:t>
            </a:r>
            <a:r>
              <a:rPr lang="th-TH" sz="2800" dirty="0" err="1">
                <a:latin typeface="Angsana New" panose="02020603050405020304" pitchFamily="18" charset="-34"/>
                <a:cs typeface="Angsana New" panose="02020603050405020304" pitchFamily="18" charset="-34"/>
              </a:rPr>
              <a:t>นส</a:t>
            </a:r>
            <a:r>
              <a:rPr lang="th-TH" sz="2800" dirty="0">
                <a:latin typeface="Angsana New" panose="02020603050405020304" pitchFamily="18" charset="-34"/>
                <a:cs typeface="Angsana New" panose="02020603050405020304" pitchFamily="18" charset="-34"/>
              </a:rPr>
              <a:t>.3ข</a:t>
            </a:r>
            <a:endParaRPr lang="en-US" sz="2800" dirty="0"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94334682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1105</TotalTime>
  <Words>1547</Words>
  <Application>Microsoft Office PowerPoint</Application>
  <PresentationFormat>แบบจอกว้าง</PresentationFormat>
  <Paragraphs>215</Paragraphs>
  <Slides>30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9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30</vt:i4>
      </vt:variant>
    </vt:vector>
  </HeadingPairs>
  <TitlesOfParts>
    <vt:vector size="40" baseType="lpstr">
      <vt:lpstr>Arial Unicode MS</vt:lpstr>
      <vt:lpstr>Angsana New</vt:lpstr>
      <vt:lpstr>Arial</vt:lpstr>
      <vt:lpstr>Calibri</vt:lpstr>
      <vt:lpstr>Century Gothic</vt:lpstr>
      <vt:lpstr>Courier New</vt:lpstr>
      <vt:lpstr>DilleniaUPC</vt:lpstr>
      <vt:lpstr>TH SarabunIT๙</vt:lpstr>
      <vt:lpstr>Wingdings 3</vt:lpstr>
      <vt:lpstr>Wisp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คำสั่งแต่งตั้งคณะอนุกรรมการบริหารกองทุนหมุนเวียนเพื่อการกู้ยืมแก่เกษตรกรและผู้ยากจน</vt:lpstr>
      <vt:lpstr>งานนำเสนอ PowerPoint</vt:lpstr>
      <vt:lpstr>งานนำเสนอ PowerPoint</vt:lpstr>
      <vt:lpstr>งานนำเสนอ PowerPoint</vt:lpstr>
      <vt:lpstr>ระเบียบ ประกาศ ที่เกี่ยวข้องกับกองทุนหมุนเวียนเพื่อการกู้ยืมแก่เกษตรกรและผู้ยากจน</vt:lpstr>
      <vt:lpstr>การดำเนินงานช่วยเหลือเกษตรกรและผู้ยากจน ตามระเบียบฯ  และประกาศฯ</vt:lpstr>
      <vt:lpstr>“เกษตรกร”</vt:lpstr>
      <vt:lpstr>“ผู้ยากจน”</vt:lpstr>
      <vt:lpstr>วัตถุประสงค์ของกองทุนหมุนเวียนฯ</vt:lpstr>
      <vt:lpstr>ผู้มีสิทธิ์ขอความช่วยเหลือ </vt:lpstr>
      <vt:lpstr>งานนำเสนอ PowerPoint</vt:lpstr>
      <vt:lpstr>งานนำเสนอ PowerPoint</vt:lpstr>
      <vt:lpstr>   ข้อ 7 ของระเบียบว่าด้วยการบริหารกองทุนหมุนเวียนฯ พ.ศ. 2561   ที่ดินที่จะไถ่หรือไถ่ถอน หรือซื้อคืน จะต้องเป็นที่ดินของเกษตรกรหรือผู้ยากจน หรือเป็นของบิดา มารดา หรือคู่สมรส หรือบุตร ของเกษตรกรหรือผู้ยากจน ** ดู ข้อ 7 ของประกาศกระทรวงเกษตรและสหกรณ์ เรื่อง หลักเกณฑ์ฯ ประกอบ  </vt:lpstr>
      <vt:lpstr>ลักษณะที่ดินที่ขอรับความช่วยเหลือ</vt:lpstr>
      <vt:lpstr>ลักษณะเจ้าหนี้</vt:lpstr>
      <vt:lpstr>วงเงินที่ให้กู้</vt:lpstr>
      <vt:lpstr>หลักประกันเงินกู้</vt:lpstr>
      <vt:lpstr>งานนำเสนอ PowerPoint</vt:lpstr>
      <vt:lpstr>หลักเกณฑ์การใช้บุคคลค้ำประกัน</vt:lpstr>
      <vt:lpstr>กรณีมีข้อโต้แย้งหรืออุทธรณ์การประเมินราคาหลักประกันของ ธ.ก.ส.</vt:lpstr>
      <vt:lpstr>อัตราดอกเบี้ยและการชำระคืนดอกเบี้ยและเงินต้น</vt:lpstr>
      <vt:lpstr>มาตรการในการพัฒนาและฟื้นฟูอาชีพของลูกหนี้</vt:lpstr>
      <vt:lpstr>ประกาศกระทรวงเกษตรและสหกรณ์ เรื่องหลักเกณฑ์การช่วยเหลือเกษตรกรและ ผู้ยากจนฯ</vt:lpstr>
      <vt:lpstr>สถานที่ติดต่อขอรับความช่วยเหลือ</vt:lpstr>
      <vt:lpstr>เอกสารประกอบคำขอกู้เงินกองทุนหมุนเวียนฯ</vt:lpstr>
      <vt:lpstr>เอกสารสิทธิในที่ดิน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wannika_wu@opsmoac.go.th</dc:creator>
  <cp:lastModifiedBy>weeraya_ap</cp:lastModifiedBy>
  <cp:revision>66</cp:revision>
  <cp:lastPrinted>2019-02-06T01:50:13Z</cp:lastPrinted>
  <dcterms:created xsi:type="dcterms:W3CDTF">2018-06-06T08:20:56Z</dcterms:created>
  <dcterms:modified xsi:type="dcterms:W3CDTF">2019-02-06T01:54:15Z</dcterms:modified>
</cp:coreProperties>
</file>